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7" r:id="rId2"/>
    <p:sldId id="267" r:id="rId3"/>
    <p:sldId id="268" r:id="rId4"/>
    <p:sldId id="260" r:id="rId5"/>
    <p:sldId id="266" r:id="rId6"/>
    <p:sldId id="287" r:id="rId7"/>
    <p:sldId id="261" r:id="rId8"/>
    <p:sldId id="291" r:id="rId9"/>
    <p:sldId id="286" r:id="rId10"/>
    <p:sldId id="278" r:id="rId11"/>
    <p:sldId id="279" r:id="rId12"/>
    <p:sldId id="283" r:id="rId13"/>
    <p:sldId id="285" r:id="rId14"/>
    <p:sldId id="293" r:id="rId15"/>
    <p:sldId id="296" r:id="rId16"/>
    <p:sldId id="29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6ADCF-B872-4C70-96F9-FB89308D0537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B5387-40FB-480E-9557-B91F558546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36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B5387-40FB-480E-9557-B91F558546E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8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66C37-D61B-469B-9B99-456EC415AAAB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93A7C-BE82-4224-8FAD-5291AD034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mc-kem.ucoz.ru/index/itogovaja_attestacija_vypusknikov_11_12_klassov/0-40" TargetMode="External"/><Relationship Id="rId2" Type="http://schemas.openxmlformats.org/officeDocument/2006/relationships/hyperlink" Target="http://nmc-kem.ucoz.ru/publ/metodicheskie_rekomendacii/gotovimsja_k_gia/9-1-0-5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05800" cy="460851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Метод проектов</a:t>
            </a:r>
            <a:br>
              <a:rPr lang="ru-RU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642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95" y="116632"/>
            <a:ext cx="83089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8815" y="1916832"/>
            <a:ext cx="830897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>
                <a:solidFill>
                  <a:srgbClr val="FF0000"/>
                </a:solidFill>
                <a:ea typeface="+mj-ea"/>
                <a:cs typeface="+mj-cs"/>
              </a:rPr>
              <a:t>ПРОДУКТ - </a:t>
            </a:r>
            <a:r>
              <a:rPr lang="ru-RU" sz="3100" b="1" dirty="0">
                <a:solidFill>
                  <a:prstClr val="black"/>
                </a:solidFill>
                <a:ea typeface="+mj-ea"/>
                <a:cs typeface="+mj-cs"/>
              </a:rPr>
              <a:t>результат проектной деятельности, получивший практическую реализацию и обеспечивающий высокую результативность, востребованность в системе образования, готовность к публикации, распространению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8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3632" y="394731"/>
            <a:ext cx="8639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 проекта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22218"/>
              </p:ext>
            </p:extLst>
          </p:nvPr>
        </p:nvGraphicFramePr>
        <p:xfrm>
          <a:off x="251520" y="1052736"/>
          <a:ext cx="8640959" cy="5374766"/>
        </p:xfrm>
        <a:graphic>
          <a:graphicData uri="http://schemas.openxmlformats.org/drawingml/2006/table">
            <a:tbl>
              <a:tblPr firstRow="1" firstCol="1" bandRow="1"/>
              <a:tblGrid>
                <a:gridCol w="2578682"/>
                <a:gridCol w="1586108"/>
                <a:gridCol w="2747978"/>
                <a:gridCol w="1728191"/>
              </a:tblGrid>
              <a:tr h="52673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деятельности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(согласно этапам)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Продукты инновационной деятельности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 исполнители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этап – Подготовительный (указываем сроки реализации)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788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Разработать пакет нормативно-правовых документов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…(Изучение литературы)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Создана нормативно-правовая база 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(список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литературы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Пакет нормативно-правовых документов (можно подробно расписать, что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разработано: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приказ; положение, договор и др.)…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Разработать программу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…(Календарно – тематический 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Разработана программа…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…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 Диагностика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детей…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этап – Практический (указываем сроки реализации)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Апробировать программу…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детей … увеличена на … 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Проекты, конкурсы, мероприятия, конференции и т. 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этап – Заключительный (указываем сроки реализации)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15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Проведение итоговой диагностики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(мониторинга)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Итоги диагностики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Разработать методические рекомендации…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Разработаны методические рекомендации …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Методические рекомендации…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500042"/>
            <a:ext cx="5945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Ресурсное обеспечение проекта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643050"/>
            <a:ext cx="85011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 данном разделе приводится описание ресурсов, необходимых для осуществления проекта (временные, информационные, интеллектуальные (экспертные), человеческие (кадровые), организационные (административные ресурс), материально-технические, финансовые.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22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2357430"/>
            <a:ext cx="4214842" cy="1593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Общие требования к оформлению структурных элементов проекта</a:t>
            </a: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 l="9271" t="22786" r="52930" b="6787"/>
          <a:stretch>
            <a:fillRect/>
          </a:stretch>
        </p:blipFill>
        <p:spPr bwMode="auto">
          <a:xfrm>
            <a:off x="4500562" y="0"/>
            <a:ext cx="46009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539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399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Список литературы оформляем по </a:t>
            </a:r>
          </a:p>
          <a:p>
            <a:pPr algn="ctr"/>
            <a:r>
              <a:rPr lang="ru-RU" sz="3200" b="1" dirty="0" smtClean="0">
                <a:latin typeface="+mj-lt"/>
              </a:rPr>
              <a:t>ГОСТ 7.12 – 2003</a:t>
            </a:r>
          </a:p>
          <a:p>
            <a:r>
              <a:rPr lang="ru-RU" dirty="0" smtClean="0"/>
              <a:t> </a:t>
            </a:r>
          </a:p>
          <a:p>
            <a:r>
              <a:rPr lang="ru-RU" sz="2000" b="1" u="sng" dirty="0" smtClean="0"/>
              <a:t>ПРИМЕРЫ ЗАПИСИ:</a:t>
            </a:r>
          </a:p>
          <a:p>
            <a:endParaRPr lang="ru-RU" sz="2000" b="1" u="sng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 СТАТЬЯ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AutoNum type="arabicPeriod"/>
            </a:pPr>
            <a:r>
              <a:rPr lang="ru-RU" altLang="ru-RU" sz="2000" dirty="0" smtClean="0"/>
              <a:t>1. Лукашенко, Т. А.. Проектная деятельность педагога ДОУ в соответствии с ФГОС ДО </a:t>
            </a:r>
            <a:r>
              <a:rPr lang="en-US" altLang="ru-RU" sz="2000" dirty="0" smtClean="0"/>
              <a:t>[</a:t>
            </a:r>
            <a:r>
              <a:rPr lang="ru-RU" altLang="ru-RU" sz="2000" dirty="0" smtClean="0"/>
              <a:t>Текст</a:t>
            </a:r>
            <a:r>
              <a:rPr lang="en-US" altLang="ru-RU" sz="2000" dirty="0" smtClean="0"/>
              <a:t>]</a:t>
            </a:r>
            <a:r>
              <a:rPr lang="ru-RU" altLang="ru-RU" sz="2000" dirty="0" smtClean="0"/>
              <a:t> / Т. А. Лукашенко // Инновации в образовании: опыт реализации ; материалы VII Всероссийской заочной научно-практической конференции г. Кемерово, февраль 2016 года : в 3 частях. – Кемерово : изд-во МБОУ ДПО «Научно-методический центр», 2016. – I часть. – С. 130–133. – </a:t>
            </a:r>
            <a:r>
              <a:rPr lang="en-US" altLang="ru-RU" sz="2000" dirty="0" smtClean="0"/>
              <a:t>ISBN 978-5-98980-0</a:t>
            </a:r>
            <a:r>
              <a:rPr lang="ru-RU" altLang="ru-RU" sz="2000" dirty="0" smtClean="0"/>
              <a:t>39</a:t>
            </a:r>
            <a:r>
              <a:rPr lang="en-US" altLang="ru-RU" sz="2000" dirty="0" smtClean="0"/>
              <a:t>-</a:t>
            </a:r>
            <a:r>
              <a:rPr lang="ru-RU" altLang="ru-RU" sz="2000" dirty="0" smtClean="0"/>
              <a:t>1.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AutoNum type="arabicPeriod"/>
            </a:pPr>
            <a:endParaRPr lang="ru-RU" altLang="ru-RU" sz="2000" dirty="0" smtClean="0"/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  <a:buFontTx/>
              <a:buAutoNum type="arabicPeriod"/>
            </a:pPr>
            <a:r>
              <a:rPr lang="ru-RU" altLang="ru-RU" sz="2000" dirty="0" smtClean="0"/>
              <a:t>2. Герасимова, С. А. Уроки города как форма гражданско-патриотического воспитания школьников </a:t>
            </a:r>
            <a:r>
              <a:rPr lang="en-US" altLang="ru-RU" sz="2000" dirty="0" smtClean="0"/>
              <a:t>[</a:t>
            </a:r>
            <a:r>
              <a:rPr lang="ru-RU" altLang="ru-RU" sz="2000" dirty="0" smtClean="0"/>
              <a:t>Текст</a:t>
            </a:r>
            <a:r>
              <a:rPr lang="en-US" altLang="ru-RU" sz="2000" dirty="0" smtClean="0"/>
              <a:t>]</a:t>
            </a:r>
            <a:r>
              <a:rPr lang="ru-RU" altLang="ru-RU" sz="2000" dirty="0" smtClean="0"/>
              <a:t> / С. А. Герасимова, А. Н. Герасимов // Третьи </a:t>
            </a:r>
            <a:r>
              <a:rPr lang="ru-RU" altLang="ru-RU" sz="2000" dirty="0" err="1" smtClean="0"/>
              <a:t>Соловьевские</a:t>
            </a:r>
            <a:r>
              <a:rPr lang="ru-RU" altLang="ru-RU" sz="2000" dirty="0" smtClean="0"/>
              <a:t> чтения ; материалы региональной научно-практической конференции г. Кемерово, 25 марта 2016 года. – Кемерово : изд-во МБОУ ДПО «Научно-методический центр», 2016. – С. 21–24. – </a:t>
            </a:r>
            <a:r>
              <a:rPr lang="en-US" altLang="ru-RU" sz="2000" dirty="0" smtClean="0"/>
              <a:t>ISBN 978-5-98980-043-8</a:t>
            </a:r>
            <a:r>
              <a:rPr lang="ru-RU" altLang="ru-RU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399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Список литературы оформляем по </a:t>
            </a:r>
          </a:p>
          <a:p>
            <a:pPr algn="ctr"/>
            <a:r>
              <a:rPr lang="ru-RU" sz="3200" b="1" dirty="0" smtClean="0">
                <a:latin typeface="+mj-lt"/>
              </a:rPr>
              <a:t>ГОСТ 7.12 – 2003</a:t>
            </a:r>
          </a:p>
          <a:p>
            <a:r>
              <a:rPr lang="ru-RU" dirty="0" smtClean="0"/>
              <a:t> </a:t>
            </a:r>
          </a:p>
          <a:p>
            <a:r>
              <a:rPr lang="ru-RU" sz="2000" b="1" u="sng" dirty="0" smtClean="0"/>
              <a:t>ПРИМЕРЫ ЗАПИСИ:</a:t>
            </a:r>
          </a:p>
          <a:p>
            <a:endParaRPr lang="ru-RU" sz="2000" b="1" u="sng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 МЕТОДИЧЕСКИЕ РЕКОМЕНДАЦИИ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pPr indent="-457200">
              <a:buAutoNum type="arabicPeriod"/>
            </a:pPr>
            <a:r>
              <a:rPr lang="ru-RU" sz="2000" dirty="0" smtClean="0"/>
              <a:t>Построение образовательного процесса в ДОО на основе сюжетно-ролевой игры [Текст] : методические рекомендации / сост. О. Ю. </a:t>
            </a:r>
            <a:r>
              <a:rPr lang="ru-RU" sz="2000" dirty="0" err="1" smtClean="0"/>
              <a:t>Пахоменок</a:t>
            </a:r>
            <a:r>
              <a:rPr lang="ru-RU" sz="2000" dirty="0" smtClean="0"/>
              <a:t>. – Кемерово : изд-во МБОУ ДПО «Научно-методический центр», 2016. – 100 с.</a:t>
            </a:r>
          </a:p>
          <a:p>
            <a:pPr indent="-457200">
              <a:buAutoNum type="arabicPeriod"/>
            </a:pPr>
            <a:endParaRPr lang="ru-RU" sz="2000" dirty="0" smtClean="0"/>
          </a:p>
          <a:p>
            <a:r>
              <a:rPr lang="ru-RU" altLang="ru-RU" sz="2000" dirty="0" smtClean="0"/>
              <a:t>2. </a:t>
            </a:r>
            <a:r>
              <a:rPr lang="ru-RU" altLang="ru-RU" sz="2000" dirty="0" err="1" smtClean="0"/>
              <a:t>Тьюторское</a:t>
            </a:r>
            <a:r>
              <a:rPr lang="ru-RU" altLang="ru-RU" sz="2000" dirty="0" smtClean="0"/>
              <a:t> сопровождение учителей физической культуры при переходе на ФГОС </a:t>
            </a:r>
            <a:r>
              <a:rPr lang="en-US" altLang="ru-RU" sz="2000" dirty="0" smtClean="0"/>
              <a:t>[</a:t>
            </a:r>
            <a:r>
              <a:rPr lang="ru-RU" altLang="ru-RU" sz="2000" dirty="0" smtClean="0"/>
              <a:t>Текст</a:t>
            </a:r>
            <a:r>
              <a:rPr lang="en-US" altLang="ru-RU" sz="2000" dirty="0" smtClean="0"/>
              <a:t>]</a:t>
            </a:r>
            <a:r>
              <a:rPr lang="ru-RU" altLang="ru-RU" sz="2000" dirty="0" smtClean="0"/>
              <a:t> : методические рекомендации / под общ. ред. С. А. Герасимовой. – Кемерово : изд-во МБОУ ДПО «Научно-методический центр», 2015. – 84 с. – </a:t>
            </a:r>
            <a:r>
              <a:rPr lang="en-US" altLang="ru-RU" sz="2000" dirty="0" smtClean="0"/>
              <a:t>CD</a:t>
            </a:r>
            <a:r>
              <a:rPr lang="ru-RU" altLang="ru-RU" sz="2000" dirty="0" smtClean="0"/>
              <a:t>-приложение.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399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Список литературы оформляем по </a:t>
            </a:r>
          </a:p>
          <a:p>
            <a:pPr algn="ctr"/>
            <a:r>
              <a:rPr lang="ru-RU" sz="3200" b="1" dirty="0" smtClean="0">
                <a:latin typeface="+mj-lt"/>
              </a:rPr>
              <a:t>ГОСТ 7.12 – 2003</a:t>
            </a:r>
          </a:p>
          <a:p>
            <a:r>
              <a:rPr lang="ru-RU" dirty="0" smtClean="0"/>
              <a:t> </a:t>
            </a:r>
          </a:p>
          <a:p>
            <a:r>
              <a:rPr lang="ru-RU" sz="2000" b="1" u="sng" dirty="0" smtClean="0"/>
              <a:t>ПРИМЕРЫ ЗАПИСИ:</a:t>
            </a:r>
          </a:p>
          <a:p>
            <a:endParaRPr lang="ru-RU" sz="2000" b="1" u="sng" dirty="0" smtClean="0"/>
          </a:p>
          <a:p>
            <a:endParaRPr lang="ru-RU" sz="2000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ЭЛЕКТРОННЫЙ РЕСУРС</a:t>
            </a:r>
          </a:p>
          <a:p>
            <a:pPr indent="-457200">
              <a:buAutoNum type="arabicPeriod"/>
            </a:pPr>
            <a:r>
              <a:rPr lang="ru-RU" sz="2000" dirty="0" smtClean="0"/>
              <a:t>Готовимся к ГИА: пишем сочинение [Электронный ресурс] : сборник статей. –  Режим доступа :</a:t>
            </a:r>
            <a:r>
              <a:rPr lang="ru-RU" sz="2000" u="sng" dirty="0" err="1" smtClean="0">
                <a:hlinkClick r:id="rId2"/>
              </a:rPr>
              <a:t>http</a:t>
            </a:r>
            <a:r>
              <a:rPr lang="ru-RU" sz="2000" u="sng" dirty="0" smtClean="0">
                <a:hlinkClick r:id="rId2"/>
              </a:rPr>
              <a:t>://</a:t>
            </a:r>
            <a:r>
              <a:rPr lang="ru-RU" sz="2000" u="sng" dirty="0" err="1" smtClean="0">
                <a:hlinkClick r:id="rId2"/>
              </a:rPr>
              <a:t>nmc-kem.ucoz.ru</a:t>
            </a:r>
            <a:r>
              <a:rPr lang="ru-RU" sz="2000" u="sng" dirty="0" smtClean="0">
                <a:hlinkClick r:id="rId2"/>
              </a:rPr>
              <a:t>/</a:t>
            </a:r>
            <a:r>
              <a:rPr lang="ru-RU" sz="2000" u="sng" dirty="0" err="1" smtClean="0">
                <a:hlinkClick r:id="rId2"/>
              </a:rPr>
              <a:t>publ</a:t>
            </a:r>
            <a:r>
              <a:rPr lang="ru-RU" sz="2000" u="sng" dirty="0" smtClean="0">
                <a:hlinkClick r:id="rId2"/>
              </a:rPr>
              <a:t>/</a:t>
            </a:r>
            <a:r>
              <a:rPr lang="ru-RU" sz="2000" u="sng" dirty="0" err="1" smtClean="0">
                <a:hlinkClick r:id="rId2"/>
              </a:rPr>
              <a:t>metodicheskie_rekomendacii</a:t>
            </a:r>
            <a:r>
              <a:rPr lang="ru-RU" sz="2000" u="sng" dirty="0" smtClean="0">
                <a:hlinkClick r:id="rId2"/>
              </a:rPr>
              <a:t>/</a:t>
            </a:r>
            <a:r>
              <a:rPr lang="ru-RU" sz="2000" u="sng" dirty="0" err="1" smtClean="0">
                <a:hlinkClick r:id="rId2"/>
              </a:rPr>
              <a:t>gotovimsja_k_gia</a:t>
            </a:r>
            <a:r>
              <a:rPr lang="ru-RU" sz="2000" u="sng" dirty="0" smtClean="0">
                <a:hlinkClick r:id="rId2"/>
              </a:rPr>
              <a:t>/9-1-0-56</a:t>
            </a:r>
            <a:r>
              <a:rPr lang="ru-RU" sz="2000" dirty="0" smtClean="0"/>
              <a:t>. – Кемерово : изд-во МБОУ ДПО «Научно-методический центр», 2015. – </a:t>
            </a:r>
            <a:r>
              <a:rPr lang="ru-RU" sz="2000" dirty="0" err="1" smtClean="0"/>
              <a:t>Загл</a:t>
            </a:r>
            <a:r>
              <a:rPr lang="ru-RU" sz="2000" dirty="0" smtClean="0"/>
              <a:t>. с экрана. – (дата обращения 26.12.2016).</a:t>
            </a:r>
          </a:p>
          <a:p>
            <a:pPr indent="-457200">
              <a:buAutoNum type="arabicPeriod"/>
            </a:pPr>
            <a:endParaRPr lang="ru-RU" sz="2000" dirty="0" smtClean="0"/>
          </a:p>
          <a:p>
            <a:r>
              <a:rPr lang="ru-RU" altLang="ru-RU" sz="2000" dirty="0" smtClean="0"/>
              <a:t>2. </a:t>
            </a:r>
            <a:r>
              <a:rPr lang="ru-RU" altLang="ru-RU" sz="2000" dirty="0" smtClean="0">
                <a:solidFill>
                  <a:srgbClr val="002060"/>
                </a:solidFill>
              </a:rPr>
              <a:t>Государственная итоговая аттестация выпускников 11(12) классов </a:t>
            </a:r>
            <a:r>
              <a:rPr lang="en-US" altLang="ru-RU" sz="2000" dirty="0" smtClean="0">
                <a:solidFill>
                  <a:srgbClr val="002060"/>
                </a:solidFill>
              </a:rPr>
              <a:t>[</a:t>
            </a:r>
            <a:r>
              <a:rPr lang="ru-RU" altLang="ru-RU" sz="2000" dirty="0" smtClean="0">
                <a:solidFill>
                  <a:srgbClr val="002060"/>
                </a:solidFill>
              </a:rPr>
              <a:t>Электронный ресурс</a:t>
            </a:r>
            <a:r>
              <a:rPr lang="en-US" altLang="ru-RU" sz="2000" dirty="0" smtClean="0">
                <a:solidFill>
                  <a:srgbClr val="002060"/>
                </a:solidFill>
              </a:rPr>
              <a:t>]</a:t>
            </a:r>
            <a:r>
              <a:rPr lang="ru-RU" altLang="ru-RU" sz="2000" dirty="0" smtClean="0">
                <a:solidFill>
                  <a:srgbClr val="002060"/>
                </a:solidFill>
              </a:rPr>
              <a:t> – Режим доступа : </a:t>
            </a:r>
            <a:r>
              <a:rPr lang="en-US" altLang="ru-RU" sz="2000" dirty="0" smtClean="0">
                <a:solidFill>
                  <a:srgbClr val="002060"/>
                </a:solidFill>
                <a:hlinkClick r:id="rId3"/>
              </a:rPr>
              <a:t>http://nmc-kem.ucoz.ru/index/itogovaja_attestacija_</a:t>
            </a:r>
            <a:r>
              <a:rPr lang="ru-RU" altLang="ru-RU" sz="2000" dirty="0" smtClean="0">
                <a:solidFill>
                  <a:srgbClr val="002060"/>
                </a:solidFill>
                <a:hlinkClick r:id="rId3"/>
              </a:rPr>
              <a:t> </a:t>
            </a:r>
            <a:r>
              <a:rPr lang="en-US" altLang="ru-RU" sz="2000" dirty="0" smtClean="0">
                <a:solidFill>
                  <a:srgbClr val="002060"/>
                </a:solidFill>
                <a:hlinkClick r:id="rId3"/>
              </a:rPr>
              <a:t>vypusknikov_11_12_klassov/0-40</a:t>
            </a:r>
            <a:r>
              <a:rPr lang="ru-RU" altLang="ru-RU" sz="2000" dirty="0" smtClean="0">
                <a:solidFill>
                  <a:srgbClr val="002060"/>
                </a:solidFill>
              </a:rPr>
              <a:t>. – </a:t>
            </a:r>
            <a:r>
              <a:rPr lang="ru-RU" altLang="ru-RU" sz="2000" dirty="0" err="1" smtClean="0">
                <a:solidFill>
                  <a:srgbClr val="002060"/>
                </a:solidFill>
              </a:rPr>
              <a:t>Загл</a:t>
            </a:r>
            <a:r>
              <a:rPr lang="ru-RU" altLang="ru-RU" sz="2000" dirty="0" smtClean="0">
                <a:solidFill>
                  <a:srgbClr val="002060"/>
                </a:solidFill>
              </a:rPr>
              <a:t>. с экрана. – (дата обращения 26.12.2016).</a:t>
            </a:r>
            <a:endParaRPr lang="ru-RU" alt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проекта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071546"/>
            <a:ext cx="82809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1.	Паспорт </a:t>
            </a:r>
            <a:r>
              <a:rPr lang="ru-RU" sz="2400" dirty="0" smtClean="0"/>
              <a:t>проекта</a:t>
            </a:r>
            <a:r>
              <a:rPr lang="ru-RU" sz="2400" dirty="0"/>
              <a:t>.</a:t>
            </a:r>
          </a:p>
          <a:p>
            <a:r>
              <a:rPr lang="ru-RU" sz="2400" dirty="0"/>
              <a:t>2.	Пояснительная записка (обоснование значимости </a:t>
            </a:r>
            <a:r>
              <a:rPr lang="ru-RU" sz="2400" dirty="0" smtClean="0"/>
              <a:t>проекта</a:t>
            </a:r>
            <a:r>
              <a:rPr lang="ru-RU" sz="2400" dirty="0"/>
              <a:t>).</a:t>
            </a:r>
          </a:p>
          <a:p>
            <a:r>
              <a:rPr lang="ru-RU" sz="2400" dirty="0"/>
              <a:t>3.	Календарный план реализации </a:t>
            </a:r>
            <a:r>
              <a:rPr lang="ru-RU" sz="2400" dirty="0" smtClean="0"/>
              <a:t>проекта</a:t>
            </a:r>
            <a:r>
              <a:rPr lang="ru-RU" sz="2400" dirty="0"/>
              <a:t>.</a:t>
            </a:r>
          </a:p>
          <a:p>
            <a:r>
              <a:rPr lang="ru-RU" sz="2400" dirty="0"/>
              <a:t>4.	Прогнозируемые </a:t>
            </a:r>
            <a:r>
              <a:rPr lang="ru-RU" sz="2400" dirty="0" smtClean="0"/>
              <a:t>результаты.</a:t>
            </a:r>
            <a:endParaRPr lang="ru-RU" sz="2400" dirty="0"/>
          </a:p>
          <a:p>
            <a:pPr>
              <a:buAutoNum type="arabicPeriod" startAt="5"/>
            </a:pPr>
            <a:r>
              <a:rPr lang="ru-RU" sz="2400" dirty="0" smtClean="0"/>
              <a:t> Перечень </a:t>
            </a:r>
            <a:r>
              <a:rPr lang="ru-RU" sz="2400" dirty="0"/>
              <a:t>научных и учебно-методических разработок по теме </a:t>
            </a:r>
            <a:r>
              <a:rPr lang="ru-RU" sz="2400" dirty="0" smtClean="0"/>
              <a:t>проекта.</a:t>
            </a:r>
          </a:p>
          <a:p>
            <a:r>
              <a:rPr lang="ru-RU" sz="2400" dirty="0" smtClean="0"/>
              <a:t>6. Ресурсное </a:t>
            </a:r>
            <a:r>
              <a:rPr lang="ru-RU" sz="2400" dirty="0"/>
              <a:t>обеспечение проекта</a:t>
            </a:r>
            <a:r>
              <a:rPr lang="ru-RU" sz="2400" dirty="0" smtClean="0"/>
              <a:t>.</a:t>
            </a:r>
          </a:p>
          <a:p>
            <a:pPr marL="457200" indent="-457200"/>
            <a:r>
              <a:rPr lang="ru-RU" sz="2400" dirty="0" smtClean="0"/>
              <a:t>7. Список литературы </a:t>
            </a:r>
          </a:p>
          <a:p>
            <a:pPr marL="457200" indent="-457200"/>
            <a:r>
              <a:rPr lang="ru-RU" sz="2400" dirty="0" smtClean="0"/>
              <a:t>8. Приложения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2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Паспорт проекта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48488"/>
              </p:ext>
            </p:extLst>
          </p:nvPr>
        </p:nvGraphicFramePr>
        <p:xfrm>
          <a:off x="285720" y="1000108"/>
          <a:ext cx="8715436" cy="56690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28826"/>
                <a:gridCol w="6786610"/>
              </a:tblGrid>
              <a:tr h="202348">
                <a:tc>
                  <a:txBody>
                    <a:bodyPr/>
                    <a:lstStyle/>
                    <a:p>
                      <a:pPr marL="143510" marR="66040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2540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Содеражание</a:t>
                      </a:r>
                      <a:endParaRPr lang="ru-RU" sz="1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044">
                <a:tc>
                  <a:txBody>
                    <a:bodyPr/>
                    <a:lstStyle/>
                    <a:p>
                      <a:pPr marL="44450" marR="6604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5969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проекта, отражающее лаконичную </a:t>
                      </a:r>
                      <a:r>
                        <a:rPr lang="ru-RU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формулировку </a:t>
                      </a: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способа разрешения проблемы (или проблемной ситуации, противоречия или затруднения) в практике </a:t>
                      </a:r>
                      <a:r>
                        <a:rPr lang="ru-RU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69">
                <a:tc>
                  <a:txBody>
                    <a:bodyPr/>
                    <a:lstStyle/>
                    <a:p>
                      <a:pPr marL="44450" marR="6604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Разработчики 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5969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Ф.И.О., звание, должность всех лиц, являющихся </a:t>
                      </a:r>
                      <a:r>
                        <a:rPr lang="ru-RU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разработчиками педагогического </a:t>
                      </a: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94">
                <a:tc>
                  <a:txBody>
                    <a:bodyPr/>
                    <a:lstStyle/>
                    <a:p>
                      <a:pPr marL="44450" marR="6604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Исполнители 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5969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Ф.И.О., звание, должность всех лиц, участвующих в </a:t>
                      </a:r>
                      <a:r>
                        <a:rPr lang="ru-RU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 </a:t>
                      </a: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 </a:t>
                      </a: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педагогического </a:t>
                      </a:r>
                      <a:r>
                        <a:rPr lang="ru-RU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99">
                <a:tc>
                  <a:txBody>
                    <a:bodyPr/>
                    <a:lstStyle/>
                    <a:p>
                      <a:pPr marL="44450" marR="11938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База </a:t>
                      </a:r>
                      <a:r>
                        <a:rPr lang="en-US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 </a:t>
                      </a:r>
                      <a:r>
                        <a:rPr lang="en-US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5969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образовательной организации или нескольких образовательных организаций, на базе которых будет </a:t>
                      </a:r>
                      <a:r>
                        <a:rPr lang="ru-RU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реализован </a:t>
                      </a: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педагогический</a:t>
                      </a:r>
                      <a:r>
                        <a:rPr lang="ru-RU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18">
                <a:tc>
                  <a:txBody>
                    <a:bodyPr/>
                    <a:lstStyle/>
                    <a:p>
                      <a:pPr marL="44450" marR="6604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и задачи 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398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70">
                <a:tc>
                  <a:txBody>
                    <a:bodyPr/>
                    <a:lstStyle/>
                    <a:p>
                      <a:pPr marL="44450" marR="6604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Тип проекта 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9398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20">
                <a:tc>
                  <a:txBody>
                    <a:bodyPr/>
                    <a:lstStyle/>
                    <a:p>
                      <a:pPr marL="44450" marR="7366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Этапы </a:t>
                      </a:r>
                      <a:r>
                        <a:rPr lang="en-US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 </a:t>
                      </a:r>
                      <a:r>
                        <a:rPr lang="en-US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5969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Логически завершенные временные периоды </a:t>
                      </a:r>
                      <a:r>
                        <a:rPr lang="ru-RU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деятельности </a:t>
                      </a: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рамках проекта и их краткая характеристика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99">
                <a:tc>
                  <a:txBody>
                    <a:bodyPr/>
                    <a:lstStyle/>
                    <a:p>
                      <a:pPr marL="44450" marR="23050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r>
                        <a:rPr lang="en-US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r>
                        <a:rPr lang="en-US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5969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Временной период, в рамках которого предполагается реализация 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044">
                <a:tc>
                  <a:txBody>
                    <a:bodyPr/>
                    <a:lstStyle/>
                    <a:p>
                      <a:pPr marL="44450" marR="66040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Продукты </a:t>
                      </a:r>
                      <a:r>
                        <a:rPr lang="ru-RU" sz="1700" dirty="0" smtClean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marR="32385" algn="l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231F2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Материальное выражение результатов реализации проекта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6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432" y="404664"/>
            <a:ext cx="8305800" cy="129614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Тема проекта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420888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800" dirty="0">
                <a:solidFill>
                  <a:srgbClr val="231F2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Название </a:t>
            </a:r>
            <a:r>
              <a:rPr lang="ru-RU" sz="2800" dirty="0" smtClean="0">
                <a:solidFill>
                  <a:srgbClr val="231F2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проекта должно отражать </a:t>
            </a:r>
            <a:r>
              <a:rPr lang="ru-RU" sz="2800" dirty="0">
                <a:solidFill>
                  <a:srgbClr val="231F2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лаконичную формулировку способа разрешения проблемы (или проблемной ситуации, противоречия или затруднения) в практике образования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058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17849" y="1052736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Необходимо </a:t>
            </a:r>
            <a:r>
              <a:rPr lang="ru-RU" sz="2000" dirty="0"/>
              <a:t>четко и конкретно сформулировать </a:t>
            </a:r>
            <a:r>
              <a:rPr lang="ru-RU" sz="2000" b="1" dirty="0">
                <a:solidFill>
                  <a:srgbClr val="FF0000"/>
                </a:solidFill>
              </a:rPr>
              <a:t>конечный желаемый результат</a:t>
            </a:r>
            <a:r>
              <a:rPr lang="ru-RU" sz="2000" dirty="0"/>
              <a:t>, на который Вы ориентируетесь в процессе </a:t>
            </a:r>
            <a:r>
              <a:rPr lang="ru-RU" sz="2000" dirty="0" smtClean="0"/>
              <a:t>проектной </a:t>
            </a:r>
            <a:r>
              <a:rPr lang="ru-RU" sz="2000" dirty="0"/>
              <a:t>деятельности, </a:t>
            </a:r>
            <a:r>
              <a:rPr lang="ru-RU" sz="2000" b="1" dirty="0">
                <a:solidFill>
                  <a:srgbClr val="FF0000"/>
                </a:solidFill>
              </a:rPr>
              <a:t>стратегическая «конечная точка»</a:t>
            </a:r>
            <a:r>
              <a:rPr lang="ru-RU" sz="2000" dirty="0"/>
              <a:t>, которая должна быть достигнута при реализации проекта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/>
              <a:t>Какой результат хотите получить и за счет чего? </a:t>
            </a:r>
          </a:p>
          <a:p>
            <a:r>
              <a:rPr lang="ru-RU" sz="2000" b="1" i="1" dirty="0"/>
              <a:t>Создание…</a:t>
            </a:r>
          </a:p>
          <a:p>
            <a:r>
              <a:rPr lang="ru-RU" sz="2000" b="1" i="1" dirty="0"/>
              <a:t>Разработка…</a:t>
            </a:r>
          </a:p>
          <a:p>
            <a:r>
              <a:rPr lang="ru-RU" sz="2000" b="1" i="1" dirty="0"/>
              <a:t>Внедрение…</a:t>
            </a:r>
          </a:p>
          <a:p>
            <a:r>
              <a:rPr lang="ru-RU" sz="2000" b="1" i="1" dirty="0"/>
              <a:t>Апробация…</a:t>
            </a:r>
          </a:p>
          <a:p>
            <a:r>
              <a:rPr lang="ru-RU" sz="2000" b="1" i="1" dirty="0"/>
              <a:t>Разработка и апробация (внедрение)…</a:t>
            </a:r>
          </a:p>
          <a:p>
            <a:r>
              <a:rPr lang="ru-RU" sz="2000" b="1" i="1" dirty="0"/>
              <a:t>Формирование…</a:t>
            </a:r>
          </a:p>
          <a:p>
            <a:r>
              <a:rPr lang="ru-RU" sz="2000" b="1" i="1" dirty="0"/>
              <a:t>Развитие …</a:t>
            </a:r>
          </a:p>
          <a:p>
            <a:r>
              <a:rPr lang="ru-RU" sz="2000" b="1" i="1" dirty="0"/>
              <a:t>Обеспечение…</a:t>
            </a:r>
          </a:p>
          <a:p>
            <a:r>
              <a:rPr lang="ru-RU" sz="2000" b="1" i="1" dirty="0"/>
              <a:t>Содействие…</a:t>
            </a:r>
          </a:p>
          <a:p>
            <a:r>
              <a:rPr lang="ru-RU" sz="2000" b="1" i="1" dirty="0"/>
              <a:t>средствами/посредством/в условиях/ с использованием/на основе/через/в соответствие…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362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7304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Примеры написания темы и цели проекта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86270" y="1628800"/>
            <a:ext cx="83746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/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Технологии проблемного обучения как средство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формирования экологической культуры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детей старшего дошкольного возраста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условиях ДОУ </a:t>
            </a:r>
          </a:p>
          <a:p>
            <a:pPr indent="450000"/>
            <a:endParaRPr lang="ru-RU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000"/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Цель: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Формирование экологической культуры детей старшего дошкольного возраста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посредством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использования технологии проблемного обучения в условиях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ДОУ</a:t>
            </a:r>
          </a:p>
          <a:p>
            <a:pPr indent="450000"/>
            <a:endParaRPr lang="ru-RU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000"/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Проектная деятельность как средство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формирования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духовно – нравственного воспитания детей старшего дошкольного возраста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условиях ДОУ </a:t>
            </a:r>
          </a:p>
          <a:p>
            <a:pPr indent="450000"/>
            <a:endParaRPr lang="ru-RU" sz="20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000"/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Формирование духовно – нравственного воспитания детей старшего дошкольного возраста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через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проектную деятельность в условиях ДОУ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86270" y="3972840"/>
            <a:ext cx="837463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8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305800" cy="129614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Задачи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642918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Задачи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b="1" dirty="0">
                <a:solidFill>
                  <a:srgbClr val="FF0000"/>
                </a:solidFill>
              </a:rPr>
              <a:t>это «шаги»  к достижению цели</a:t>
            </a:r>
            <a:r>
              <a:rPr lang="ru-RU" sz="2000" dirty="0"/>
              <a:t>, поэтому каждая из задач должна работать на цель (на результат</a:t>
            </a:r>
            <a:r>
              <a:rPr lang="ru-RU" sz="2000" dirty="0" smtClean="0"/>
              <a:t>)</a:t>
            </a:r>
          </a:p>
          <a:p>
            <a:endParaRPr lang="ru-RU" sz="800" dirty="0"/>
          </a:p>
          <a:p>
            <a:r>
              <a:rPr lang="ru-RU" sz="2000" dirty="0"/>
              <a:t>Необходимо сформулировать задачи, решение которых позволит Вам достичь поставленной цели.</a:t>
            </a:r>
          </a:p>
          <a:p>
            <a:r>
              <a:rPr lang="ru-RU" sz="2000" dirty="0" smtClean="0"/>
              <a:t>Что </a:t>
            </a:r>
            <a:r>
              <a:rPr lang="ru-RU" sz="2000" dirty="0"/>
              <a:t>нужно сделать, чтобы достичь цели (результата)?</a:t>
            </a:r>
          </a:p>
          <a:p>
            <a:r>
              <a:rPr lang="ru-RU" sz="2000" b="1" i="1" dirty="0"/>
              <a:t>Разработать...</a:t>
            </a:r>
          </a:p>
          <a:p>
            <a:r>
              <a:rPr lang="ru-RU" sz="2000" b="1" i="1" dirty="0"/>
              <a:t>Создать…</a:t>
            </a:r>
          </a:p>
          <a:p>
            <a:r>
              <a:rPr lang="ru-RU" sz="2000" b="1" i="1" dirty="0"/>
              <a:t>Внедрить…</a:t>
            </a:r>
          </a:p>
          <a:p>
            <a:r>
              <a:rPr lang="ru-RU" sz="2000" b="1" i="1" dirty="0"/>
              <a:t>Изучить</a:t>
            </a:r>
            <a:r>
              <a:rPr lang="ru-RU" sz="2000" b="1" i="1" dirty="0" smtClean="0"/>
              <a:t>…</a:t>
            </a:r>
          </a:p>
          <a:p>
            <a:r>
              <a:rPr lang="ru-RU" sz="2000" b="1" i="1" dirty="0" smtClean="0"/>
              <a:t>Выявить…</a:t>
            </a:r>
            <a:endParaRPr lang="ru-RU" sz="2000" b="1" i="1" dirty="0"/>
          </a:p>
          <a:p>
            <a:r>
              <a:rPr lang="ru-RU" sz="2000" b="1" i="1" dirty="0"/>
              <a:t>Провести…</a:t>
            </a:r>
          </a:p>
          <a:p>
            <a:r>
              <a:rPr lang="ru-RU" sz="2000" b="1" i="1" dirty="0"/>
              <a:t>Организовать</a:t>
            </a:r>
            <a:r>
              <a:rPr lang="ru-RU" sz="2000" b="1" i="1" dirty="0" smtClean="0"/>
              <a:t>…</a:t>
            </a:r>
          </a:p>
          <a:p>
            <a:r>
              <a:rPr lang="ru-RU" sz="2000" b="1" i="1" dirty="0" smtClean="0"/>
              <a:t>Способствовать…</a:t>
            </a:r>
          </a:p>
          <a:p>
            <a:r>
              <a:rPr lang="ru-RU" sz="2000" b="1" i="1" dirty="0" smtClean="0"/>
              <a:t>Включить… </a:t>
            </a:r>
          </a:p>
          <a:p>
            <a:r>
              <a:rPr lang="ru-RU" sz="2000" b="1" i="1" dirty="0" smtClean="0"/>
              <a:t>Обобщить и распространить… </a:t>
            </a:r>
            <a:r>
              <a:rPr lang="ru-RU" sz="2000" b="1" i="1" dirty="0"/>
              <a:t>т.д</a:t>
            </a:r>
            <a:r>
              <a:rPr lang="ru-RU" sz="2000" b="1" i="1" dirty="0" smtClean="0"/>
              <a:t>.</a:t>
            </a:r>
          </a:p>
          <a:p>
            <a:r>
              <a:rPr lang="ru-RU" sz="2000" b="1" i="1" dirty="0" smtClean="0"/>
              <a:t>средствами/посредством/в условиях/ с использованием/на основе/через/в соответствие…</a:t>
            </a:r>
            <a:endParaRPr lang="ru-RU" sz="2000" b="1" i="1" dirty="0"/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Переход от цели к задачам </a:t>
            </a:r>
            <a:r>
              <a:rPr lang="ru-RU" sz="2000" dirty="0" smtClean="0">
                <a:solidFill>
                  <a:prstClr val="black"/>
                </a:solidFill>
              </a:rPr>
              <a:t>может идти </a:t>
            </a:r>
            <a:r>
              <a:rPr lang="ru-RU" sz="2000" dirty="0">
                <a:solidFill>
                  <a:prstClr val="black"/>
                </a:solidFill>
              </a:rPr>
              <a:t>через фразу: </a:t>
            </a:r>
          </a:p>
          <a:p>
            <a:pPr lvl="0"/>
            <a:r>
              <a:rPr lang="ru-RU" sz="2000" i="1" dirty="0">
                <a:solidFill>
                  <a:prstClr val="black"/>
                </a:solidFill>
              </a:rPr>
              <a:t>«В соответствии с целью работы были поставлены и решены следующие задачи</a:t>
            </a:r>
            <a:r>
              <a:rPr lang="ru-RU" sz="2000" i="1" dirty="0" smtClean="0">
                <a:solidFill>
                  <a:prstClr val="black"/>
                </a:solidFill>
              </a:rPr>
              <a:t>...»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4345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000"/>
            <a:r>
              <a:rPr lang="ru-RU" sz="2000" b="1" dirty="0"/>
              <a:t>Цель: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Формирование духовно – нравственного воспитания детей старшего дошкольного возраста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через проектную деятельность в условиях ДОУ </a:t>
            </a:r>
          </a:p>
          <a:p>
            <a:endParaRPr lang="ru-RU" sz="2000" dirty="0"/>
          </a:p>
          <a:p>
            <a:r>
              <a:rPr lang="ru-RU" sz="2000" b="1" dirty="0"/>
              <a:t>Задачи</a:t>
            </a:r>
            <a:r>
              <a:rPr lang="ru-RU" sz="2000" b="1" dirty="0" smtClean="0"/>
              <a:t>:</a:t>
            </a:r>
          </a:p>
          <a:p>
            <a:endParaRPr lang="ru-RU" sz="2000" b="1" dirty="0"/>
          </a:p>
          <a:p>
            <a:r>
              <a:rPr lang="ru-RU" sz="2000" dirty="0"/>
              <a:t>1. Изучить </a:t>
            </a:r>
            <a:r>
              <a:rPr lang="ru-RU" sz="2000" dirty="0" smtClean="0"/>
              <a:t>педагогический </a:t>
            </a:r>
            <a:r>
              <a:rPr lang="ru-RU" sz="2000" dirty="0"/>
              <a:t>опыт по формированию </a:t>
            </a:r>
            <a:r>
              <a:rPr lang="ru-RU" sz="2000" dirty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духовно – нравственного воспитания </a:t>
            </a:r>
            <a:r>
              <a:rPr lang="ru-RU" sz="20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 smtClean="0"/>
              <a:t>детей </a:t>
            </a:r>
            <a:r>
              <a:rPr lang="ru-RU" sz="2000" dirty="0"/>
              <a:t>старшего дошкольного возраста через проектную деятельность</a:t>
            </a:r>
          </a:p>
          <a:p>
            <a:r>
              <a:rPr lang="ru-RU" sz="2000" dirty="0"/>
              <a:t>2. Создать педагогические условия по формированию </a:t>
            </a:r>
            <a:r>
              <a:rPr lang="ru-RU" sz="2000" dirty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духовно – нравственного воспитания </a:t>
            </a:r>
            <a:r>
              <a:rPr lang="ru-RU" sz="2000" dirty="0" smtClean="0"/>
              <a:t>детей </a:t>
            </a:r>
            <a:r>
              <a:rPr lang="ru-RU" sz="2000" dirty="0"/>
              <a:t>старшего дошкольного возраста через проектную деятельность</a:t>
            </a:r>
          </a:p>
          <a:p>
            <a:r>
              <a:rPr lang="ru-RU" sz="2000" dirty="0"/>
              <a:t>3. Разработать и апробировать диагностический инструментарий по определению уровня развития </a:t>
            </a:r>
            <a:r>
              <a:rPr lang="ru-RU" sz="2000" dirty="0" smtClean="0"/>
              <a:t>духовно – нравственного воспитания дошкольников</a:t>
            </a:r>
            <a:endParaRPr lang="ru-RU" sz="2000" dirty="0"/>
          </a:p>
          <a:p>
            <a:pPr lvl="0"/>
            <a:r>
              <a:rPr lang="ru-RU" sz="2000" dirty="0"/>
              <a:t>4. Разработать и апробировать проекты по формированию </a:t>
            </a:r>
            <a:r>
              <a:rPr lang="ru-RU" sz="2000" dirty="0">
                <a:solidFill>
                  <a:prstClr val="black"/>
                </a:solidFill>
              </a:rPr>
              <a:t>духовно – нравственного воспитания дошкольников</a:t>
            </a:r>
          </a:p>
          <a:p>
            <a:pPr lvl="0"/>
            <a:r>
              <a:rPr lang="ru-RU" sz="2000" dirty="0" smtClean="0"/>
              <a:t>5</a:t>
            </a:r>
            <a:r>
              <a:rPr lang="ru-RU" sz="2000" dirty="0"/>
              <a:t>. Обобщить и распространить опыт по вопросам формирования </a:t>
            </a:r>
            <a:r>
              <a:rPr lang="ru-RU" sz="2000" dirty="0">
                <a:solidFill>
                  <a:prstClr val="black"/>
                </a:solidFill>
              </a:rPr>
              <a:t>духовно – нравственного воспитания </a:t>
            </a:r>
            <a:r>
              <a:rPr lang="ru-RU" sz="2000" dirty="0" smtClean="0"/>
              <a:t>детей </a:t>
            </a:r>
            <a:r>
              <a:rPr lang="ru-RU" sz="2000" dirty="0"/>
              <a:t>старшего дошкольного </a:t>
            </a:r>
            <a:r>
              <a:rPr lang="ru-RU" sz="2000" dirty="0" smtClean="0"/>
              <a:t>возраста через проектную деятельность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44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6975"/>
            <a:ext cx="8305800" cy="1296144"/>
          </a:xfrm>
        </p:spPr>
        <p:txBody>
          <a:bodyPr>
            <a:norm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4800" b="1" dirty="0">
                <a:latin typeface="Times New Roman"/>
                <a:ea typeface="Calibri"/>
                <a:cs typeface="Times New Roman"/>
              </a:rPr>
              <a:t>Пояснительная записка</a:t>
            </a:r>
            <a:endParaRPr lang="ru-RU" sz="48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004" y="1052736"/>
            <a:ext cx="856895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1.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Актуальность.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	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indent="450215">
              <a:lnSpc>
                <a:spcPct val="106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2. Цель проекта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50215"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3.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Задачи проекта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      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4.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Практическая значимость проекта.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Кто может использовать продукты педагогической деятельности разработанного проекта?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</a:t>
            </a: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Основное содержание проекта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(описание путей и методов достижения цели, описание форм и методов реализации проекта, выработка механизма реализации проекта и т.д.)</a:t>
            </a:r>
          </a:p>
          <a:p>
            <a:pPr indent="450215"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	</a:t>
            </a: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Этапы реализации педагогического проекта.</a:t>
            </a:r>
            <a:endParaRPr lang="ru-RU" sz="2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>
              <a:lnSpc>
                <a:spcPct val="106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4348" y="4436531"/>
            <a:ext cx="77768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Календарный план реализации инновационного проекта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82024"/>
              </p:ext>
            </p:extLst>
          </p:nvPr>
        </p:nvGraphicFramePr>
        <p:xfrm>
          <a:off x="930372" y="5373216"/>
          <a:ext cx="7344816" cy="1130935"/>
        </p:xfrm>
        <a:graphic>
          <a:graphicData uri="http://schemas.openxmlformats.org/drawingml/2006/table">
            <a:tbl>
              <a:tblPr firstRow="1" firstCol="1" bandRow="1"/>
              <a:tblGrid>
                <a:gridCol w="1336049"/>
                <a:gridCol w="1679846"/>
                <a:gridCol w="1406650"/>
                <a:gridCol w="1435044"/>
                <a:gridCol w="148722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Перечень запланированных мероприятий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проведения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Исполнители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2…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8060</TotalTime>
  <Words>751</Words>
  <Application>Microsoft Office PowerPoint</Application>
  <PresentationFormat>Экран (4:3)</PresentationFormat>
  <Paragraphs>180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Метод проектов  </vt:lpstr>
      <vt:lpstr>Структура проекта  </vt:lpstr>
      <vt:lpstr>Паспорт проекта  </vt:lpstr>
      <vt:lpstr>Тема проекта </vt:lpstr>
      <vt:lpstr>Цель  </vt:lpstr>
      <vt:lpstr>Примеры написания темы и цели проекта  </vt:lpstr>
      <vt:lpstr>Задачи </vt:lpstr>
      <vt:lpstr>Презентация PowerPoint</vt:lpstr>
      <vt:lpstr>Пояснительная записка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ПДС «Основы инновационной деятельности педагога»</dc:title>
  <dc:creator>Пользаватель</dc:creator>
  <cp:lastModifiedBy>ТЕТА</cp:lastModifiedBy>
  <cp:revision>260</cp:revision>
  <cp:lastPrinted>2016-10-05T15:31:45Z</cp:lastPrinted>
  <dcterms:created xsi:type="dcterms:W3CDTF">2016-09-14T11:20:59Z</dcterms:created>
  <dcterms:modified xsi:type="dcterms:W3CDTF">2019-01-31T05:45:52Z</dcterms:modified>
</cp:coreProperties>
</file>