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5" r:id="rId2"/>
    <p:sldMasterId id="2147483710" r:id="rId3"/>
    <p:sldMasterId id="2147483722" r:id="rId4"/>
    <p:sldMasterId id="2147483734" r:id="rId5"/>
  </p:sldMasterIdLst>
  <p:notesMasterIdLst>
    <p:notesMasterId r:id="rId26"/>
  </p:notesMasterIdLst>
  <p:sldIdLst>
    <p:sldId id="334" r:id="rId6"/>
    <p:sldId id="318" r:id="rId7"/>
    <p:sldId id="321" r:id="rId8"/>
    <p:sldId id="328" r:id="rId9"/>
    <p:sldId id="336" r:id="rId10"/>
    <p:sldId id="337" r:id="rId11"/>
    <p:sldId id="339" r:id="rId12"/>
    <p:sldId id="346" r:id="rId13"/>
    <p:sldId id="349" r:id="rId14"/>
    <p:sldId id="350" r:id="rId15"/>
    <p:sldId id="352" r:id="rId16"/>
    <p:sldId id="353" r:id="rId17"/>
    <p:sldId id="356" r:id="rId18"/>
    <p:sldId id="357" r:id="rId19"/>
    <p:sldId id="358" r:id="rId20"/>
    <p:sldId id="363" r:id="rId21"/>
    <p:sldId id="364" r:id="rId22"/>
    <p:sldId id="366" r:id="rId23"/>
    <p:sldId id="370" r:id="rId24"/>
    <p:sldId id="37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60093"/>
    <a:srgbClr val="66FF33"/>
    <a:srgbClr val="FF0000"/>
    <a:srgbClr val="FF33CC"/>
    <a:srgbClr val="FF9933"/>
    <a:srgbClr val="0000CC"/>
    <a:srgbClr val="0033CC"/>
    <a:srgbClr val="FF3300"/>
    <a:srgbClr val="33CC33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050" autoAdjust="0"/>
    <p:restoredTop sz="94660"/>
  </p:normalViewPr>
  <p:slideViewPr>
    <p:cSldViewPr>
      <p:cViewPr>
        <p:scale>
          <a:sx n="81" d="100"/>
          <a:sy n="81" d="100"/>
        </p:scale>
        <p:origin x="-810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67F19F-734E-4BCF-9457-CBF94198CDE4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9B01148-3594-4469-90EC-CA1483B1E091}">
      <dgm:prSet phldrT="[Текст]" custT="1"/>
      <dgm:spPr/>
      <dgm:t>
        <a:bodyPr/>
        <a:lstStyle/>
        <a:p>
          <a:r>
            <a:rPr lang="ru-RU" sz="2000" dirty="0" smtClean="0"/>
            <a:t>Этапы        работы</a:t>
          </a:r>
          <a:endParaRPr lang="ru-RU" sz="2000" dirty="0"/>
        </a:p>
      </dgm:t>
    </dgm:pt>
    <dgm:pt modelId="{05B4EB2C-340E-4C0B-91C6-25C4CED94DBD}" type="parTrans" cxnId="{A09ADA4F-6B66-4CDA-96AE-587CC401DC1D}">
      <dgm:prSet/>
      <dgm:spPr/>
      <dgm:t>
        <a:bodyPr/>
        <a:lstStyle/>
        <a:p>
          <a:endParaRPr lang="ru-RU"/>
        </a:p>
      </dgm:t>
    </dgm:pt>
    <dgm:pt modelId="{233240AF-787B-4309-80A5-9A1924805CDD}" type="sibTrans" cxnId="{A09ADA4F-6B66-4CDA-96AE-587CC401DC1D}">
      <dgm:prSet/>
      <dgm:spPr/>
      <dgm:t>
        <a:bodyPr/>
        <a:lstStyle/>
        <a:p>
          <a:endParaRPr lang="ru-RU"/>
        </a:p>
      </dgm:t>
    </dgm:pt>
    <dgm:pt modelId="{6DC65330-0A15-492D-B9D1-3A47331B19ED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Первая младшая группа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E732BAB-7DDC-43F6-8D4E-116ECB3A0EC4}" type="parTrans" cxnId="{232F8809-B7F4-46E9-B4AA-DAA5AFFF0DD0}">
      <dgm:prSet/>
      <dgm:spPr/>
      <dgm:t>
        <a:bodyPr/>
        <a:lstStyle/>
        <a:p>
          <a:endParaRPr lang="ru-RU"/>
        </a:p>
      </dgm:t>
    </dgm:pt>
    <dgm:pt modelId="{636DE1AD-48EA-4772-A639-7B7A267CDAD5}" type="sibTrans" cxnId="{232F8809-B7F4-46E9-B4AA-DAA5AFFF0DD0}">
      <dgm:prSet custT="1"/>
      <dgm:spPr/>
      <dgm:t>
        <a:bodyPr/>
        <a:lstStyle/>
        <a:p>
          <a:pPr algn="l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Знакомство детей с театральной куклой — бибабо — и театрализованными играми. Малыши смотрят драматизированные сказки и другие инсценировки, которые показывают воспитатели и старшие дошкольники, — это создаёт радо­стную атмосферу.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6D657652-D525-4CB3-92A1-29CC75458525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Средняя группа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21B486A-4CB6-41FE-AE62-77E4453DCB0A}" type="parTrans" cxnId="{1DFE6B0F-2187-430A-A360-2DD880E81D1D}">
      <dgm:prSet/>
      <dgm:spPr/>
      <dgm:t>
        <a:bodyPr/>
        <a:lstStyle/>
        <a:p>
          <a:endParaRPr lang="ru-RU"/>
        </a:p>
      </dgm:t>
    </dgm:pt>
    <dgm:pt modelId="{86FBE92B-BF46-423E-850B-DC027A7ABBE1}" type="sibTrans" cxnId="{1DFE6B0F-2187-430A-A360-2DD880E81D1D}">
      <dgm:prSet custT="1"/>
      <dgm:spPr/>
      <dgm:t>
        <a:bodyPr/>
        <a:lstStyle/>
        <a:p>
          <a:pPr algn="l"/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  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Кукольный спектакль объ­единяем с театрализованной игрой. Неуверенные в себе дети чаще всего предпочитают кукольный театр, так как его необходимый атрибут — ширма, за которую ребёнок стремится спрятаться от зрителя. Ребята, преодолевшие робость, обычно участвуют в инсценировке (постановке, спектакле) как актёры драматического театра. При этом они, наблюдая друг за другом, обогащают свой личный опыт.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DE7FFE94-B455-4AB9-9C19-CACA9F4758D8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Старшая группа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9EF21F5-4846-44AE-9D2B-6FBC4FC6CDC2}" type="parTrans" cxnId="{41C998AE-0B64-4C40-9CCB-123FD95B53BC}">
      <dgm:prSet/>
      <dgm:spPr/>
      <dgm:t>
        <a:bodyPr/>
        <a:lstStyle/>
        <a:p>
          <a:endParaRPr lang="ru-RU"/>
        </a:p>
      </dgm:t>
    </dgm:pt>
    <dgm:pt modelId="{485D5E40-6B19-4EA9-B01D-A5786CD6B920}" type="sibTrans" cxnId="{41C998AE-0B64-4C40-9CCB-123FD95B53BC}">
      <dgm:prSet custT="1"/>
      <dgm:spPr/>
      <dgm:t>
        <a:bodyPr/>
        <a:lstStyle/>
        <a:p>
          <a:pPr algn="l"/>
          <a:r>
            <a: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Дети продолжают совершенствовать свои исполнительские умения, я в свою очередь учу их  самостоятельно находить способы образной выразительности, развивать чувство партнерства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B5C3AD2-6246-49DE-A85B-FE907C508254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Вторая младшая группа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0BE6583-0721-4235-B1D6-F0101EBCBF0B}" type="parTrans" cxnId="{7B21A851-50BA-4FD9-8EC2-CF14CF77B437}">
      <dgm:prSet/>
      <dgm:spPr/>
      <dgm:t>
        <a:bodyPr/>
        <a:lstStyle/>
        <a:p>
          <a:endParaRPr lang="ru-RU"/>
        </a:p>
      </dgm:t>
    </dgm:pt>
    <dgm:pt modelId="{1E82BDC7-22A2-46D1-91CA-01B3D9DEE4E4}" type="sibTrans" cxnId="{7B21A851-50BA-4FD9-8EC2-CF14CF77B437}">
      <dgm:prSet custT="1"/>
      <dgm:spPr/>
      <dgm:t>
        <a:bodyPr/>
        <a:lstStyle/>
        <a:p>
          <a:pPr algn="l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 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Дети последо­вательно знакомят с видами театров, основами актёрского мастерства. Для этого используют этюдный тре­наж, помогающий развить внимание и восприятие; прививают навыки отображения различных эмоций, настроений, отдельных черт характера</a:t>
          </a:r>
          <a:r>
            <a:rPr lang="ru-RU" sz="1100" dirty="0" smtClean="0"/>
            <a:t>.</a:t>
          </a:r>
          <a:endParaRPr lang="ru-RU" sz="1100" dirty="0"/>
        </a:p>
      </dgm:t>
    </dgm:pt>
    <dgm:pt modelId="{866909F6-08C0-454B-83EA-05834006A0DA}">
      <dgm:prSet phldrT="[Текст]" custT="1"/>
      <dgm:spPr>
        <a:solidFill>
          <a:srgbClr val="0033CC"/>
        </a:solidFill>
      </dgm:spPr>
      <dgm:t>
        <a:bodyPr/>
        <a:lstStyle/>
        <a:p>
          <a:r>
            <a:rPr lang="ru-RU" sz="1400" dirty="0" smtClean="0"/>
            <a:t>Подготовительная к школе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5B0D63C-8C7B-473B-80D8-B835F71D2493}" type="parTrans" cxnId="{42C0F153-CFF3-4194-825B-9B3725C530B6}">
      <dgm:prSet/>
      <dgm:spPr/>
      <dgm:t>
        <a:bodyPr/>
        <a:lstStyle/>
        <a:p>
          <a:endParaRPr lang="ru-RU"/>
        </a:p>
      </dgm:t>
    </dgm:pt>
    <dgm:pt modelId="{2866EA25-E4EA-4BEA-BC29-AC201F69D289}" type="sibTrans" cxnId="{42C0F153-CFF3-4194-825B-9B3725C530B6}">
      <dgm:prSet custT="1"/>
      <dgm:spPr>
        <a:ln>
          <a:solidFill>
            <a:srgbClr val="0033CC"/>
          </a:solidFill>
        </a:ln>
      </dgm:spPr>
      <dgm:t>
        <a:bodyPr/>
        <a:lstStyle/>
        <a:p>
          <a:pPr algn="l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  Театрализован­ные игры отличаются более сложными характерами героев, трудными для разработки мизансценами.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488CF11-8B1E-442C-A8AB-EE9132994595}" type="pres">
      <dgm:prSet presAssocID="{9567F19F-734E-4BCF-9457-CBF94198CDE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4CBA6B2-C418-4442-BFAA-92E6C2B92952}" type="pres">
      <dgm:prSet presAssocID="{59B01148-3594-4469-90EC-CA1483B1E091}" presName="hierRoot1" presStyleCnt="0">
        <dgm:presLayoutVars>
          <dgm:hierBranch val="init"/>
        </dgm:presLayoutVars>
      </dgm:prSet>
      <dgm:spPr/>
    </dgm:pt>
    <dgm:pt modelId="{1DBCDD47-DBED-47F0-9672-31FAC48AB286}" type="pres">
      <dgm:prSet presAssocID="{59B01148-3594-4469-90EC-CA1483B1E091}" presName="rootComposite1" presStyleCnt="0"/>
      <dgm:spPr/>
    </dgm:pt>
    <dgm:pt modelId="{07982DDC-24D0-43A2-A59D-BEE43C9BBA56}" type="pres">
      <dgm:prSet presAssocID="{59B01148-3594-4469-90EC-CA1483B1E091}" presName="rootText1" presStyleLbl="node0" presStyleIdx="0" presStyleCnt="1" custScaleX="688103" custScaleY="243091" custLinFactY="-100000" custLinFactNeighborX="9785" custLinFactNeighborY="-181195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65E92AF7-9C33-431D-8F1E-98CB8AA1B1DD}" type="pres">
      <dgm:prSet presAssocID="{59B01148-3594-4469-90EC-CA1483B1E091}" presName="titleText1" presStyleLbl="fgAcc0" presStyleIdx="0" presStyleCnt="1" custFlipVert="0" custFlipHor="1" custScaleX="6818" custScaleY="29880" custLinFactY="-365737" custLinFactNeighborX="-57421" custLinFactNeighborY="-400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59C812C-2949-4FFB-B8A1-4160AEB330EF}" type="pres">
      <dgm:prSet presAssocID="{59B01148-3594-4469-90EC-CA1483B1E091}" presName="rootConnector1" presStyleLbl="node1" presStyleIdx="0" presStyleCnt="5"/>
      <dgm:spPr/>
      <dgm:t>
        <a:bodyPr/>
        <a:lstStyle/>
        <a:p>
          <a:endParaRPr lang="ru-RU"/>
        </a:p>
      </dgm:t>
    </dgm:pt>
    <dgm:pt modelId="{75F8BD8E-2E97-49DE-BD8B-79DBA0E61A44}" type="pres">
      <dgm:prSet presAssocID="{59B01148-3594-4469-90EC-CA1483B1E091}" presName="hierChild2" presStyleCnt="0"/>
      <dgm:spPr/>
    </dgm:pt>
    <dgm:pt modelId="{2D7384E5-B096-4D9C-ABA8-351F1D3EC98C}" type="pres">
      <dgm:prSet presAssocID="{EE732BAB-7DDC-43F6-8D4E-116ECB3A0EC4}" presName="Name37" presStyleLbl="parChTrans1D2" presStyleIdx="0" presStyleCnt="5"/>
      <dgm:spPr/>
      <dgm:t>
        <a:bodyPr/>
        <a:lstStyle/>
        <a:p>
          <a:endParaRPr lang="ru-RU"/>
        </a:p>
      </dgm:t>
    </dgm:pt>
    <dgm:pt modelId="{0252F214-9726-4844-9A76-BDA94462D688}" type="pres">
      <dgm:prSet presAssocID="{6DC65330-0A15-492D-B9D1-3A47331B19ED}" presName="hierRoot2" presStyleCnt="0">
        <dgm:presLayoutVars>
          <dgm:hierBranch val="init"/>
        </dgm:presLayoutVars>
      </dgm:prSet>
      <dgm:spPr/>
    </dgm:pt>
    <dgm:pt modelId="{21BC2A5B-E13B-49A0-8A2E-F21E10E385AF}" type="pres">
      <dgm:prSet presAssocID="{6DC65330-0A15-492D-B9D1-3A47331B19ED}" presName="rootComposite" presStyleCnt="0"/>
      <dgm:spPr/>
    </dgm:pt>
    <dgm:pt modelId="{D5B19FD5-8915-471B-ADC1-84FED0EAAA64}" type="pres">
      <dgm:prSet presAssocID="{6DC65330-0A15-492D-B9D1-3A47331B19ED}" presName="rootText" presStyleLbl="node1" presStyleIdx="0" presStyleCnt="5" custScaleX="148845" custScaleY="248053" custLinFactY="-100000" custLinFactNeighborX="35424" custLinFactNeighborY="-11979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DE9FE796-E627-4D49-BBE8-39BF613389BD}" type="pres">
      <dgm:prSet presAssocID="{6DC65330-0A15-492D-B9D1-3A47331B19ED}" presName="titleText2" presStyleLbl="fgAcc1" presStyleIdx="0" presStyleCnt="5" custScaleX="242070" custScaleY="2000000" custLinFactY="400000" custLinFactNeighborX="18920" custLinFactNeighborY="42989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C36BED3-366B-4B7D-B71A-B36DB97A67D3}" type="pres">
      <dgm:prSet presAssocID="{6DC65330-0A15-492D-B9D1-3A47331B19ED}" presName="rootConnector" presStyleLbl="node2" presStyleIdx="0" presStyleCnt="0"/>
      <dgm:spPr/>
      <dgm:t>
        <a:bodyPr/>
        <a:lstStyle/>
        <a:p>
          <a:endParaRPr lang="ru-RU"/>
        </a:p>
      </dgm:t>
    </dgm:pt>
    <dgm:pt modelId="{23A8F1FC-7E93-4780-9C71-E472F6981C2E}" type="pres">
      <dgm:prSet presAssocID="{6DC65330-0A15-492D-B9D1-3A47331B19ED}" presName="hierChild4" presStyleCnt="0"/>
      <dgm:spPr/>
    </dgm:pt>
    <dgm:pt modelId="{17875F17-1C28-4329-A7F1-57897336FB06}" type="pres">
      <dgm:prSet presAssocID="{6DC65330-0A15-492D-B9D1-3A47331B19ED}" presName="hierChild5" presStyleCnt="0"/>
      <dgm:spPr/>
    </dgm:pt>
    <dgm:pt modelId="{2E23667F-CE3E-4091-BD77-400C3502B73D}" type="pres">
      <dgm:prSet presAssocID="{E0BE6583-0721-4235-B1D6-F0101EBCBF0B}" presName="Name37" presStyleLbl="parChTrans1D2" presStyleIdx="1" presStyleCnt="5"/>
      <dgm:spPr/>
      <dgm:t>
        <a:bodyPr/>
        <a:lstStyle/>
        <a:p>
          <a:endParaRPr lang="ru-RU"/>
        </a:p>
      </dgm:t>
    </dgm:pt>
    <dgm:pt modelId="{96BD8A0C-1780-4780-843E-1B3EDF71FD9D}" type="pres">
      <dgm:prSet presAssocID="{2B5C3AD2-6246-49DE-A85B-FE907C508254}" presName="hierRoot2" presStyleCnt="0">
        <dgm:presLayoutVars>
          <dgm:hierBranch val="init"/>
        </dgm:presLayoutVars>
      </dgm:prSet>
      <dgm:spPr/>
    </dgm:pt>
    <dgm:pt modelId="{87B573B7-1B1E-41E8-9714-CAACE4E4DA02}" type="pres">
      <dgm:prSet presAssocID="{2B5C3AD2-6246-49DE-A85B-FE907C508254}" presName="rootComposite" presStyleCnt="0"/>
      <dgm:spPr/>
    </dgm:pt>
    <dgm:pt modelId="{94D5B838-1469-4947-9DD7-0E36676A1472}" type="pres">
      <dgm:prSet presAssocID="{2B5C3AD2-6246-49DE-A85B-FE907C508254}" presName="rootText" presStyleLbl="node1" presStyleIdx="1" presStyleCnt="5" custScaleX="159970" custScaleY="196343" custLinFactY="-100000" custLinFactNeighborX="16140" custLinFactNeighborY="-112852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E3EAEE30-539E-43F7-AC32-605F6B8E0127}" type="pres">
      <dgm:prSet presAssocID="{2B5C3AD2-6246-49DE-A85B-FE907C508254}" presName="titleText2" presStyleLbl="fgAcc1" presStyleIdx="1" presStyleCnt="5" custScaleX="241607" custScaleY="2000000" custLinFactY="400000" custLinFactNeighborX="12681" custLinFactNeighborY="41276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1073EA7-0F13-429F-9E36-9E86F005301F}" type="pres">
      <dgm:prSet presAssocID="{2B5C3AD2-6246-49DE-A85B-FE907C508254}" presName="rootConnector" presStyleLbl="node2" presStyleIdx="0" presStyleCnt="0"/>
      <dgm:spPr/>
      <dgm:t>
        <a:bodyPr/>
        <a:lstStyle/>
        <a:p>
          <a:endParaRPr lang="ru-RU"/>
        </a:p>
      </dgm:t>
    </dgm:pt>
    <dgm:pt modelId="{49331A79-BAEB-4A50-B329-E732618FCA17}" type="pres">
      <dgm:prSet presAssocID="{2B5C3AD2-6246-49DE-A85B-FE907C508254}" presName="hierChild4" presStyleCnt="0"/>
      <dgm:spPr/>
    </dgm:pt>
    <dgm:pt modelId="{F1CD36DB-12FB-40C3-BAD3-5CCA43955C63}" type="pres">
      <dgm:prSet presAssocID="{2B5C3AD2-6246-49DE-A85B-FE907C508254}" presName="hierChild5" presStyleCnt="0"/>
      <dgm:spPr/>
    </dgm:pt>
    <dgm:pt modelId="{B276FAC8-C03C-418B-B105-9507AC65A713}" type="pres">
      <dgm:prSet presAssocID="{421B486A-4CB6-41FE-AE62-77E4453DCB0A}" presName="Name37" presStyleLbl="parChTrans1D2" presStyleIdx="2" presStyleCnt="5"/>
      <dgm:spPr/>
      <dgm:t>
        <a:bodyPr/>
        <a:lstStyle/>
        <a:p>
          <a:endParaRPr lang="ru-RU"/>
        </a:p>
      </dgm:t>
    </dgm:pt>
    <dgm:pt modelId="{DCB45472-5F6B-4187-B305-ADC93EF19EB7}" type="pres">
      <dgm:prSet presAssocID="{6D657652-D525-4CB3-92A1-29CC75458525}" presName="hierRoot2" presStyleCnt="0">
        <dgm:presLayoutVars>
          <dgm:hierBranch val="init"/>
        </dgm:presLayoutVars>
      </dgm:prSet>
      <dgm:spPr/>
    </dgm:pt>
    <dgm:pt modelId="{8EEDBBBF-FC6E-4264-9F29-591692B990CB}" type="pres">
      <dgm:prSet presAssocID="{6D657652-D525-4CB3-92A1-29CC75458525}" presName="rootComposite" presStyleCnt="0"/>
      <dgm:spPr/>
    </dgm:pt>
    <dgm:pt modelId="{A7671744-8C44-4A46-B2F0-4E0D7A906AE6}" type="pres">
      <dgm:prSet presAssocID="{6D657652-D525-4CB3-92A1-29CC75458525}" presName="rootText" presStyleLbl="node1" presStyleIdx="2" presStyleCnt="5" custScaleX="144090" custScaleY="210533" custLinFactY="-100000" custLinFactNeighborX="27623" custLinFactNeighborY="-11994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6B9696AA-D92A-4325-850D-DEC28C303439}" type="pres">
      <dgm:prSet presAssocID="{6D657652-D525-4CB3-92A1-29CC75458525}" presName="titleText2" presStyleLbl="fgAcc1" presStyleIdx="2" presStyleCnt="5" custScaleX="305299" custScaleY="2000000" custLinFactY="400000" custLinFactNeighborX="21068" custLinFactNeighborY="40735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8E1555C-6B21-4A78-A2FC-DAF5D30042F1}" type="pres">
      <dgm:prSet presAssocID="{6D657652-D525-4CB3-92A1-29CC75458525}" presName="rootConnector" presStyleLbl="node2" presStyleIdx="0" presStyleCnt="0"/>
      <dgm:spPr/>
      <dgm:t>
        <a:bodyPr/>
        <a:lstStyle/>
        <a:p>
          <a:endParaRPr lang="ru-RU"/>
        </a:p>
      </dgm:t>
    </dgm:pt>
    <dgm:pt modelId="{02DBC17F-DC26-445C-8719-32F152F21456}" type="pres">
      <dgm:prSet presAssocID="{6D657652-D525-4CB3-92A1-29CC75458525}" presName="hierChild4" presStyleCnt="0"/>
      <dgm:spPr/>
    </dgm:pt>
    <dgm:pt modelId="{4AF58F3F-29F0-44C7-B802-EBA667D7BA9E}" type="pres">
      <dgm:prSet presAssocID="{6D657652-D525-4CB3-92A1-29CC75458525}" presName="hierChild5" presStyleCnt="0"/>
      <dgm:spPr/>
    </dgm:pt>
    <dgm:pt modelId="{EEAD0C31-D7F4-48B7-86B9-5E94355079F4}" type="pres">
      <dgm:prSet presAssocID="{C9EF21F5-4846-44AE-9D2B-6FBC4FC6CDC2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47FACEF-203F-4177-AF42-7638982847DC}" type="pres">
      <dgm:prSet presAssocID="{DE7FFE94-B455-4AB9-9C19-CACA9F4758D8}" presName="hierRoot2" presStyleCnt="0">
        <dgm:presLayoutVars>
          <dgm:hierBranch val="init"/>
        </dgm:presLayoutVars>
      </dgm:prSet>
      <dgm:spPr/>
    </dgm:pt>
    <dgm:pt modelId="{265701C1-35F2-42DC-B08E-4E327AAD2C50}" type="pres">
      <dgm:prSet presAssocID="{DE7FFE94-B455-4AB9-9C19-CACA9F4758D8}" presName="rootComposite" presStyleCnt="0"/>
      <dgm:spPr/>
    </dgm:pt>
    <dgm:pt modelId="{9A879FD1-A365-4A71-9237-D810276FE02B}" type="pres">
      <dgm:prSet presAssocID="{DE7FFE94-B455-4AB9-9C19-CACA9F4758D8}" presName="rootText" presStyleLbl="node1" presStyleIdx="3" presStyleCnt="5" custScaleX="145358" custScaleY="166037" custLinFactY="-97699" custLinFactNeighborX="-277" custLinFactNeighborY="-10000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7535F358-BE10-457D-AF31-A57D520939C8}" type="pres">
      <dgm:prSet presAssocID="{DE7FFE94-B455-4AB9-9C19-CACA9F4758D8}" presName="titleText2" presStyleLbl="fgAcc1" presStyleIdx="3" presStyleCnt="5" custScaleX="204188" custScaleY="2000000" custLinFactY="279363" custLinFactNeighborX="32295" custLinFactNeighborY="300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6F6942F-9795-45CF-9526-9794AA96AD09}" type="pres">
      <dgm:prSet presAssocID="{DE7FFE94-B455-4AB9-9C19-CACA9F4758D8}" presName="rootConnector" presStyleLbl="node2" presStyleIdx="0" presStyleCnt="0"/>
      <dgm:spPr/>
      <dgm:t>
        <a:bodyPr/>
        <a:lstStyle/>
        <a:p>
          <a:endParaRPr lang="ru-RU"/>
        </a:p>
      </dgm:t>
    </dgm:pt>
    <dgm:pt modelId="{76E68626-5F3C-4620-A226-8D0C81FEF876}" type="pres">
      <dgm:prSet presAssocID="{DE7FFE94-B455-4AB9-9C19-CACA9F4758D8}" presName="hierChild4" presStyleCnt="0"/>
      <dgm:spPr/>
    </dgm:pt>
    <dgm:pt modelId="{15BCD3B0-661B-442A-A661-9C39BC41284E}" type="pres">
      <dgm:prSet presAssocID="{DE7FFE94-B455-4AB9-9C19-CACA9F4758D8}" presName="hierChild5" presStyleCnt="0"/>
      <dgm:spPr/>
    </dgm:pt>
    <dgm:pt modelId="{9B533B71-9BAA-4E51-A420-296FEFCA6064}" type="pres">
      <dgm:prSet presAssocID="{15B0D63C-8C7B-473B-80D8-B835F71D2493}" presName="Name37" presStyleLbl="parChTrans1D2" presStyleIdx="4" presStyleCnt="5"/>
      <dgm:spPr/>
      <dgm:t>
        <a:bodyPr/>
        <a:lstStyle/>
        <a:p>
          <a:endParaRPr lang="ru-RU"/>
        </a:p>
      </dgm:t>
    </dgm:pt>
    <dgm:pt modelId="{E2271682-5E97-454C-B3EB-D95BCD602B16}" type="pres">
      <dgm:prSet presAssocID="{866909F6-08C0-454B-83EA-05834006A0DA}" presName="hierRoot2" presStyleCnt="0">
        <dgm:presLayoutVars>
          <dgm:hierBranch val="init"/>
        </dgm:presLayoutVars>
      </dgm:prSet>
      <dgm:spPr/>
    </dgm:pt>
    <dgm:pt modelId="{318B96E6-F592-4BA2-B08A-BE181A3A2CFF}" type="pres">
      <dgm:prSet presAssocID="{866909F6-08C0-454B-83EA-05834006A0DA}" presName="rootComposite" presStyleCnt="0"/>
      <dgm:spPr/>
    </dgm:pt>
    <dgm:pt modelId="{CEFE62B7-586C-4E44-A480-9952C6124EDF}" type="pres">
      <dgm:prSet presAssocID="{866909F6-08C0-454B-83EA-05834006A0DA}" presName="rootText" presStyleLbl="node1" presStyleIdx="4" presStyleCnt="5" custScaleX="218454" custScaleY="196302" custLinFactY="-100000" custLinFactNeighborX="1705" custLinFactNeighborY="-192766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17B6E26-2E9A-4BAD-BE22-AACA9F51F92E}" type="pres">
      <dgm:prSet presAssocID="{866909F6-08C0-454B-83EA-05834006A0DA}" presName="titleText2" presStyleLbl="fgAcc1" presStyleIdx="4" presStyleCnt="5" custScaleX="190498" custScaleY="1420231" custLinFactY="25456" custLinFactNeighborX="41205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B3747E3-96D9-43BC-8813-BC400F8D66F7}" type="pres">
      <dgm:prSet presAssocID="{866909F6-08C0-454B-83EA-05834006A0DA}" presName="rootConnector" presStyleLbl="node2" presStyleIdx="0" presStyleCnt="0"/>
      <dgm:spPr/>
      <dgm:t>
        <a:bodyPr/>
        <a:lstStyle/>
        <a:p>
          <a:endParaRPr lang="ru-RU"/>
        </a:p>
      </dgm:t>
    </dgm:pt>
    <dgm:pt modelId="{B5FDA091-E459-4DC5-8DF5-407FA7C30368}" type="pres">
      <dgm:prSet presAssocID="{866909F6-08C0-454B-83EA-05834006A0DA}" presName="hierChild4" presStyleCnt="0"/>
      <dgm:spPr/>
    </dgm:pt>
    <dgm:pt modelId="{FA5DBFD7-0CA3-449E-9D57-EABE25A2986B}" type="pres">
      <dgm:prSet presAssocID="{866909F6-08C0-454B-83EA-05834006A0DA}" presName="hierChild5" presStyleCnt="0"/>
      <dgm:spPr/>
    </dgm:pt>
    <dgm:pt modelId="{B45C61C5-ED40-49D7-9CDD-EE1410896FBE}" type="pres">
      <dgm:prSet presAssocID="{59B01148-3594-4469-90EC-CA1483B1E091}" presName="hierChild3" presStyleCnt="0"/>
      <dgm:spPr/>
    </dgm:pt>
  </dgm:ptLst>
  <dgm:cxnLst>
    <dgm:cxn modelId="{7C21D906-CA3B-4824-8A7B-B20C18588804}" type="presOf" srcId="{86FBE92B-BF46-423E-850B-DC027A7ABBE1}" destId="{6B9696AA-D92A-4325-850D-DEC28C303439}" srcOrd="0" destOrd="0" presId="urn:microsoft.com/office/officeart/2008/layout/NameandTitleOrganizationalChart"/>
    <dgm:cxn modelId="{EC595ECF-E3C8-41F2-A446-580D05346694}" type="presOf" srcId="{233240AF-787B-4309-80A5-9A1924805CDD}" destId="{65E92AF7-9C33-431D-8F1E-98CB8AA1B1DD}" srcOrd="0" destOrd="0" presId="urn:microsoft.com/office/officeart/2008/layout/NameandTitleOrganizationalChart"/>
    <dgm:cxn modelId="{70AAB268-0AA7-46A6-BD61-9DE12F20D21A}" type="presOf" srcId="{866909F6-08C0-454B-83EA-05834006A0DA}" destId="{CEFE62B7-586C-4E44-A480-9952C6124EDF}" srcOrd="0" destOrd="0" presId="urn:microsoft.com/office/officeart/2008/layout/NameandTitleOrganizationalChart"/>
    <dgm:cxn modelId="{8C8ECA74-3891-4616-9931-44DCAC0FF6A2}" type="presOf" srcId="{866909F6-08C0-454B-83EA-05834006A0DA}" destId="{BB3747E3-96D9-43BC-8813-BC400F8D66F7}" srcOrd="1" destOrd="0" presId="urn:microsoft.com/office/officeart/2008/layout/NameandTitleOrganizationalChart"/>
    <dgm:cxn modelId="{239FC394-0CE3-471E-9454-C6A84D8AB443}" type="presOf" srcId="{59B01148-3594-4469-90EC-CA1483B1E091}" destId="{07982DDC-24D0-43A2-A59D-BEE43C9BBA56}" srcOrd="0" destOrd="0" presId="urn:microsoft.com/office/officeart/2008/layout/NameandTitleOrganizationalChart"/>
    <dgm:cxn modelId="{0392BADF-1E7F-49AB-9124-55CB1B3D4256}" type="presOf" srcId="{2B5C3AD2-6246-49DE-A85B-FE907C508254}" destId="{94D5B838-1469-4947-9DD7-0E36676A1472}" srcOrd="0" destOrd="0" presId="urn:microsoft.com/office/officeart/2008/layout/NameandTitleOrganizationalChart"/>
    <dgm:cxn modelId="{F987CCBB-FB10-44E9-919B-0CEE3D155744}" type="presOf" srcId="{2866EA25-E4EA-4BEA-BC29-AC201F69D289}" destId="{517B6E26-2E9A-4BAD-BE22-AACA9F51F92E}" srcOrd="0" destOrd="0" presId="urn:microsoft.com/office/officeart/2008/layout/NameandTitleOrganizationalChart"/>
    <dgm:cxn modelId="{7D95B4B9-2292-4942-B3E4-1FF4BB0591FA}" type="presOf" srcId="{6DC65330-0A15-492D-B9D1-3A47331B19ED}" destId="{CC36BED3-366B-4B7D-B71A-B36DB97A67D3}" srcOrd="1" destOrd="0" presId="urn:microsoft.com/office/officeart/2008/layout/NameandTitleOrganizationalChart"/>
    <dgm:cxn modelId="{232F8809-B7F4-46E9-B4AA-DAA5AFFF0DD0}" srcId="{59B01148-3594-4469-90EC-CA1483B1E091}" destId="{6DC65330-0A15-492D-B9D1-3A47331B19ED}" srcOrd="0" destOrd="0" parTransId="{EE732BAB-7DDC-43F6-8D4E-116ECB3A0EC4}" sibTransId="{636DE1AD-48EA-4772-A639-7B7A267CDAD5}"/>
    <dgm:cxn modelId="{7B21A851-50BA-4FD9-8EC2-CF14CF77B437}" srcId="{59B01148-3594-4469-90EC-CA1483B1E091}" destId="{2B5C3AD2-6246-49DE-A85B-FE907C508254}" srcOrd="1" destOrd="0" parTransId="{E0BE6583-0721-4235-B1D6-F0101EBCBF0B}" sibTransId="{1E82BDC7-22A2-46D1-91CA-01B3D9DEE4E4}"/>
    <dgm:cxn modelId="{0878D654-AEDE-4B0F-801E-178B157C9610}" type="presOf" srcId="{15B0D63C-8C7B-473B-80D8-B835F71D2493}" destId="{9B533B71-9BAA-4E51-A420-296FEFCA6064}" srcOrd="0" destOrd="0" presId="urn:microsoft.com/office/officeart/2008/layout/NameandTitleOrganizationalChart"/>
    <dgm:cxn modelId="{1DFE6B0F-2187-430A-A360-2DD880E81D1D}" srcId="{59B01148-3594-4469-90EC-CA1483B1E091}" destId="{6D657652-D525-4CB3-92A1-29CC75458525}" srcOrd="2" destOrd="0" parTransId="{421B486A-4CB6-41FE-AE62-77E4453DCB0A}" sibTransId="{86FBE92B-BF46-423E-850B-DC027A7ABBE1}"/>
    <dgm:cxn modelId="{B8272BCB-E148-445E-8C0B-083EE03C882B}" type="presOf" srcId="{DE7FFE94-B455-4AB9-9C19-CACA9F4758D8}" destId="{9A879FD1-A365-4A71-9237-D810276FE02B}" srcOrd="0" destOrd="0" presId="urn:microsoft.com/office/officeart/2008/layout/NameandTitleOrganizationalChart"/>
    <dgm:cxn modelId="{FC0FEA1E-E398-4824-9A0C-E995611E373E}" type="presOf" srcId="{1E82BDC7-22A2-46D1-91CA-01B3D9DEE4E4}" destId="{E3EAEE30-539E-43F7-AC32-605F6B8E0127}" srcOrd="0" destOrd="0" presId="urn:microsoft.com/office/officeart/2008/layout/NameandTitleOrganizationalChart"/>
    <dgm:cxn modelId="{0BF2C113-A115-4AFA-9472-34FAB5A50F07}" type="presOf" srcId="{59B01148-3594-4469-90EC-CA1483B1E091}" destId="{759C812C-2949-4FFB-B8A1-4160AEB330EF}" srcOrd="1" destOrd="0" presId="urn:microsoft.com/office/officeart/2008/layout/NameandTitleOrganizationalChart"/>
    <dgm:cxn modelId="{791CDAD0-CF36-42FB-B0A9-14679BFA9BD2}" type="presOf" srcId="{6D657652-D525-4CB3-92A1-29CC75458525}" destId="{A7671744-8C44-4A46-B2F0-4E0D7A906AE6}" srcOrd="0" destOrd="0" presId="urn:microsoft.com/office/officeart/2008/layout/NameandTitleOrganizationalChart"/>
    <dgm:cxn modelId="{E3ADBF1B-90A0-46A0-B751-E3AA034B0275}" type="presOf" srcId="{421B486A-4CB6-41FE-AE62-77E4453DCB0A}" destId="{B276FAC8-C03C-418B-B105-9507AC65A713}" srcOrd="0" destOrd="0" presId="urn:microsoft.com/office/officeart/2008/layout/NameandTitleOrganizationalChart"/>
    <dgm:cxn modelId="{D5D6AD42-8163-4D91-B929-85589E384239}" type="presOf" srcId="{6D657652-D525-4CB3-92A1-29CC75458525}" destId="{A8E1555C-6B21-4A78-A2FC-DAF5D30042F1}" srcOrd="1" destOrd="0" presId="urn:microsoft.com/office/officeart/2008/layout/NameandTitleOrganizationalChart"/>
    <dgm:cxn modelId="{BAE55539-CAA7-41C3-A8B2-155FE957206D}" type="presOf" srcId="{485D5E40-6B19-4EA9-B01D-A5786CD6B920}" destId="{7535F358-BE10-457D-AF31-A57D520939C8}" srcOrd="0" destOrd="0" presId="urn:microsoft.com/office/officeart/2008/layout/NameandTitleOrganizationalChart"/>
    <dgm:cxn modelId="{4D5288E6-394B-4E1B-B9E0-0BCA539299BC}" type="presOf" srcId="{636DE1AD-48EA-4772-A639-7B7A267CDAD5}" destId="{DE9FE796-E627-4D49-BBE8-39BF613389BD}" srcOrd="0" destOrd="0" presId="urn:microsoft.com/office/officeart/2008/layout/NameandTitleOrganizationalChart"/>
    <dgm:cxn modelId="{42C0F153-CFF3-4194-825B-9B3725C530B6}" srcId="{59B01148-3594-4469-90EC-CA1483B1E091}" destId="{866909F6-08C0-454B-83EA-05834006A0DA}" srcOrd="4" destOrd="0" parTransId="{15B0D63C-8C7B-473B-80D8-B835F71D2493}" sibTransId="{2866EA25-E4EA-4BEA-BC29-AC201F69D289}"/>
    <dgm:cxn modelId="{4DE6C59A-93FF-4AF5-B832-688DBA652A6E}" type="presOf" srcId="{6DC65330-0A15-492D-B9D1-3A47331B19ED}" destId="{D5B19FD5-8915-471B-ADC1-84FED0EAAA64}" srcOrd="0" destOrd="0" presId="urn:microsoft.com/office/officeart/2008/layout/NameandTitleOrganizationalChart"/>
    <dgm:cxn modelId="{477BA3F1-C7FA-4E3C-994F-150D2AD1DF58}" type="presOf" srcId="{9567F19F-734E-4BCF-9457-CBF94198CDE4}" destId="{7488CF11-8B1E-442C-A8AB-EE9132994595}" srcOrd="0" destOrd="0" presId="urn:microsoft.com/office/officeart/2008/layout/NameandTitleOrganizationalChart"/>
    <dgm:cxn modelId="{41C998AE-0B64-4C40-9CCB-123FD95B53BC}" srcId="{59B01148-3594-4469-90EC-CA1483B1E091}" destId="{DE7FFE94-B455-4AB9-9C19-CACA9F4758D8}" srcOrd="3" destOrd="0" parTransId="{C9EF21F5-4846-44AE-9D2B-6FBC4FC6CDC2}" sibTransId="{485D5E40-6B19-4EA9-B01D-A5786CD6B920}"/>
    <dgm:cxn modelId="{CD3722CB-2298-42B9-A0D6-51748ED638B2}" type="presOf" srcId="{C9EF21F5-4846-44AE-9D2B-6FBC4FC6CDC2}" destId="{EEAD0C31-D7F4-48B7-86B9-5E94355079F4}" srcOrd="0" destOrd="0" presId="urn:microsoft.com/office/officeart/2008/layout/NameandTitleOrganizationalChart"/>
    <dgm:cxn modelId="{A09ADA4F-6B66-4CDA-96AE-587CC401DC1D}" srcId="{9567F19F-734E-4BCF-9457-CBF94198CDE4}" destId="{59B01148-3594-4469-90EC-CA1483B1E091}" srcOrd="0" destOrd="0" parTransId="{05B4EB2C-340E-4C0B-91C6-25C4CED94DBD}" sibTransId="{233240AF-787B-4309-80A5-9A1924805CDD}"/>
    <dgm:cxn modelId="{69FB165A-8173-4E9F-A7E6-CE24D17528C5}" type="presOf" srcId="{EE732BAB-7DDC-43F6-8D4E-116ECB3A0EC4}" destId="{2D7384E5-B096-4D9C-ABA8-351F1D3EC98C}" srcOrd="0" destOrd="0" presId="urn:microsoft.com/office/officeart/2008/layout/NameandTitleOrganizationalChart"/>
    <dgm:cxn modelId="{1FEDDBD1-7A53-4AB3-9CB1-480EB5DC1B10}" type="presOf" srcId="{2B5C3AD2-6246-49DE-A85B-FE907C508254}" destId="{C1073EA7-0F13-429F-9E36-9E86F005301F}" srcOrd="1" destOrd="0" presId="urn:microsoft.com/office/officeart/2008/layout/NameandTitleOrganizationalChart"/>
    <dgm:cxn modelId="{494A8EC3-8E39-40A0-A51C-9D22AB0A6E69}" type="presOf" srcId="{DE7FFE94-B455-4AB9-9C19-CACA9F4758D8}" destId="{A6F6942F-9795-45CF-9526-9794AA96AD09}" srcOrd="1" destOrd="0" presId="urn:microsoft.com/office/officeart/2008/layout/NameandTitleOrganizationalChart"/>
    <dgm:cxn modelId="{A7182CAE-F385-4A8B-9A11-3A25B6E1B07B}" type="presOf" srcId="{E0BE6583-0721-4235-B1D6-F0101EBCBF0B}" destId="{2E23667F-CE3E-4091-BD77-400C3502B73D}" srcOrd="0" destOrd="0" presId="urn:microsoft.com/office/officeart/2008/layout/NameandTitleOrganizationalChart"/>
    <dgm:cxn modelId="{74C46333-E336-45C1-A961-E06D64B7F2D9}" type="presParOf" srcId="{7488CF11-8B1E-442C-A8AB-EE9132994595}" destId="{94CBA6B2-C418-4442-BFAA-92E6C2B92952}" srcOrd="0" destOrd="0" presId="urn:microsoft.com/office/officeart/2008/layout/NameandTitleOrganizationalChart"/>
    <dgm:cxn modelId="{42A76F61-3291-4DFE-9133-3295974E1F1C}" type="presParOf" srcId="{94CBA6B2-C418-4442-BFAA-92E6C2B92952}" destId="{1DBCDD47-DBED-47F0-9672-31FAC48AB286}" srcOrd="0" destOrd="0" presId="urn:microsoft.com/office/officeart/2008/layout/NameandTitleOrganizationalChart"/>
    <dgm:cxn modelId="{2062ABC1-B499-4530-953F-4386E3214F15}" type="presParOf" srcId="{1DBCDD47-DBED-47F0-9672-31FAC48AB286}" destId="{07982DDC-24D0-43A2-A59D-BEE43C9BBA56}" srcOrd="0" destOrd="0" presId="urn:microsoft.com/office/officeart/2008/layout/NameandTitleOrganizationalChart"/>
    <dgm:cxn modelId="{AC00F269-FEC2-4301-93D4-3802E6B696AE}" type="presParOf" srcId="{1DBCDD47-DBED-47F0-9672-31FAC48AB286}" destId="{65E92AF7-9C33-431D-8F1E-98CB8AA1B1DD}" srcOrd="1" destOrd="0" presId="urn:microsoft.com/office/officeart/2008/layout/NameandTitleOrganizationalChart"/>
    <dgm:cxn modelId="{006A4AA1-2EA2-4E07-BF54-4329F9E7A1BC}" type="presParOf" srcId="{1DBCDD47-DBED-47F0-9672-31FAC48AB286}" destId="{759C812C-2949-4FFB-B8A1-4160AEB330EF}" srcOrd="2" destOrd="0" presId="urn:microsoft.com/office/officeart/2008/layout/NameandTitleOrganizationalChart"/>
    <dgm:cxn modelId="{7F205CC3-99DC-4E8F-BAED-3BA7B9714B11}" type="presParOf" srcId="{94CBA6B2-C418-4442-BFAA-92E6C2B92952}" destId="{75F8BD8E-2E97-49DE-BD8B-79DBA0E61A44}" srcOrd="1" destOrd="0" presId="urn:microsoft.com/office/officeart/2008/layout/NameandTitleOrganizationalChart"/>
    <dgm:cxn modelId="{EF1909ED-2CC3-42CB-A1D1-12BD4739BAE6}" type="presParOf" srcId="{75F8BD8E-2E97-49DE-BD8B-79DBA0E61A44}" destId="{2D7384E5-B096-4D9C-ABA8-351F1D3EC98C}" srcOrd="0" destOrd="0" presId="urn:microsoft.com/office/officeart/2008/layout/NameandTitleOrganizationalChart"/>
    <dgm:cxn modelId="{4C2DAEA2-43C4-4878-922A-1EBA653AED51}" type="presParOf" srcId="{75F8BD8E-2E97-49DE-BD8B-79DBA0E61A44}" destId="{0252F214-9726-4844-9A76-BDA94462D688}" srcOrd="1" destOrd="0" presId="urn:microsoft.com/office/officeart/2008/layout/NameandTitleOrganizationalChart"/>
    <dgm:cxn modelId="{A48420A2-918D-4F63-AF23-8EC31CCDC753}" type="presParOf" srcId="{0252F214-9726-4844-9A76-BDA94462D688}" destId="{21BC2A5B-E13B-49A0-8A2E-F21E10E385AF}" srcOrd="0" destOrd="0" presId="urn:microsoft.com/office/officeart/2008/layout/NameandTitleOrganizationalChart"/>
    <dgm:cxn modelId="{FB16840E-D6C9-471D-8E12-6B5A56958DF3}" type="presParOf" srcId="{21BC2A5B-E13B-49A0-8A2E-F21E10E385AF}" destId="{D5B19FD5-8915-471B-ADC1-84FED0EAAA64}" srcOrd="0" destOrd="0" presId="urn:microsoft.com/office/officeart/2008/layout/NameandTitleOrganizationalChart"/>
    <dgm:cxn modelId="{AABCAEB2-18B6-40DB-9E96-52CE46D4D64D}" type="presParOf" srcId="{21BC2A5B-E13B-49A0-8A2E-F21E10E385AF}" destId="{DE9FE796-E627-4D49-BBE8-39BF613389BD}" srcOrd="1" destOrd="0" presId="urn:microsoft.com/office/officeart/2008/layout/NameandTitleOrganizationalChart"/>
    <dgm:cxn modelId="{17093EB7-7B68-44D5-A263-E6F948E4E7DE}" type="presParOf" srcId="{21BC2A5B-E13B-49A0-8A2E-F21E10E385AF}" destId="{CC36BED3-366B-4B7D-B71A-B36DB97A67D3}" srcOrd="2" destOrd="0" presId="urn:microsoft.com/office/officeart/2008/layout/NameandTitleOrganizationalChart"/>
    <dgm:cxn modelId="{8BE3DBDE-A7CF-4BE6-B3B6-AED1CFB1919F}" type="presParOf" srcId="{0252F214-9726-4844-9A76-BDA94462D688}" destId="{23A8F1FC-7E93-4780-9C71-E472F6981C2E}" srcOrd="1" destOrd="0" presId="urn:microsoft.com/office/officeart/2008/layout/NameandTitleOrganizationalChart"/>
    <dgm:cxn modelId="{6E733B82-80AA-4C86-B232-5ED8CC2FC952}" type="presParOf" srcId="{0252F214-9726-4844-9A76-BDA94462D688}" destId="{17875F17-1C28-4329-A7F1-57897336FB06}" srcOrd="2" destOrd="0" presId="urn:microsoft.com/office/officeart/2008/layout/NameandTitleOrganizationalChart"/>
    <dgm:cxn modelId="{15111F2F-0A15-4895-9467-B02C838C0439}" type="presParOf" srcId="{75F8BD8E-2E97-49DE-BD8B-79DBA0E61A44}" destId="{2E23667F-CE3E-4091-BD77-400C3502B73D}" srcOrd="2" destOrd="0" presId="urn:microsoft.com/office/officeart/2008/layout/NameandTitleOrganizationalChart"/>
    <dgm:cxn modelId="{B951A878-761F-4102-AF05-056604A80F25}" type="presParOf" srcId="{75F8BD8E-2E97-49DE-BD8B-79DBA0E61A44}" destId="{96BD8A0C-1780-4780-843E-1B3EDF71FD9D}" srcOrd="3" destOrd="0" presId="urn:microsoft.com/office/officeart/2008/layout/NameandTitleOrganizationalChart"/>
    <dgm:cxn modelId="{695BDCBF-400C-4589-9002-D8B204D30492}" type="presParOf" srcId="{96BD8A0C-1780-4780-843E-1B3EDF71FD9D}" destId="{87B573B7-1B1E-41E8-9714-CAACE4E4DA02}" srcOrd="0" destOrd="0" presId="urn:microsoft.com/office/officeart/2008/layout/NameandTitleOrganizationalChart"/>
    <dgm:cxn modelId="{925E9E4A-E2BE-4979-AB1E-16CBFBECC111}" type="presParOf" srcId="{87B573B7-1B1E-41E8-9714-CAACE4E4DA02}" destId="{94D5B838-1469-4947-9DD7-0E36676A1472}" srcOrd="0" destOrd="0" presId="urn:microsoft.com/office/officeart/2008/layout/NameandTitleOrganizationalChart"/>
    <dgm:cxn modelId="{07CD6981-CE7B-45F5-B92F-00AF19852EA3}" type="presParOf" srcId="{87B573B7-1B1E-41E8-9714-CAACE4E4DA02}" destId="{E3EAEE30-539E-43F7-AC32-605F6B8E0127}" srcOrd="1" destOrd="0" presId="urn:microsoft.com/office/officeart/2008/layout/NameandTitleOrganizationalChart"/>
    <dgm:cxn modelId="{D9B9A96A-4732-4259-93D6-F70AD9957629}" type="presParOf" srcId="{87B573B7-1B1E-41E8-9714-CAACE4E4DA02}" destId="{C1073EA7-0F13-429F-9E36-9E86F005301F}" srcOrd="2" destOrd="0" presId="urn:microsoft.com/office/officeart/2008/layout/NameandTitleOrganizationalChart"/>
    <dgm:cxn modelId="{915899D8-2715-42C3-AC41-FBA1893FAEA9}" type="presParOf" srcId="{96BD8A0C-1780-4780-843E-1B3EDF71FD9D}" destId="{49331A79-BAEB-4A50-B329-E732618FCA17}" srcOrd="1" destOrd="0" presId="urn:microsoft.com/office/officeart/2008/layout/NameandTitleOrganizationalChart"/>
    <dgm:cxn modelId="{D31C8781-F338-4170-A46A-3B7405729093}" type="presParOf" srcId="{96BD8A0C-1780-4780-843E-1B3EDF71FD9D}" destId="{F1CD36DB-12FB-40C3-BAD3-5CCA43955C63}" srcOrd="2" destOrd="0" presId="urn:microsoft.com/office/officeart/2008/layout/NameandTitleOrganizationalChart"/>
    <dgm:cxn modelId="{CB824E7F-9276-4DCE-9456-FA7E30C88388}" type="presParOf" srcId="{75F8BD8E-2E97-49DE-BD8B-79DBA0E61A44}" destId="{B276FAC8-C03C-418B-B105-9507AC65A713}" srcOrd="4" destOrd="0" presId="urn:microsoft.com/office/officeart/2008/layout/NameandTitleOrganizationalChart"/>
    <dgm:cxn modelId="{957E9497-3950-4E04-BAB7-93D30E529615}" type="presParOf" srcId="{75F8BD8E-2E97-49DE-BD8B-79DBA0E61A44}" destId="{DCB45472-5F6B-4187-B305-ADC93EF19EB7}" srcOrd="5" destOrd="0" presId="urn:microsoft.com/office/officeart/2008/layout/NameandTitleOrganizationalChart"/>
    <dgm:cxn modelId="{6BE0B3C2-CBE6-42BC-BDD1-3368361E2387}" type="presParOf" srcId="{DCB45472-5F6B-4187-B305-ADC93EF19EB7}" destId="{8EEDBBBF-FC6E-4264-9F29-591692B990CB}" srcOrd="0" destOrd="0" presId="urn:microsoft.com/office/officeart/2008/layout/NameandTitleOrganizationalChart"/>
    <dgm:cxn modelId="{B8F6F9A4-1033-4AF5-B661-9859BA027550}" type="presParOf" srcId="{8EEDBBBF-FC6E-4264-9F29-591692B990CB}" destId="{A7671744-8C44-4A46-B2F0-4E0D7A906AE6}" srcOrd="0" destOrd="0" presId="urn:microsoft.com/office/officeart/2008/layout/NameandTitleOrganizationalChart"/>
    <dgm:cxn modelId="{47ECF981-27E7-455A-AFAA-FB4AAEED1D23}" type="presParOf" srcId="{8EEDBBBF-FC6E-4264-9F29-591692B990CB}" destId="{6B9696AA-D92A-4325-850D-DEC28C303439}" srcOrd="1" destOrd="0" presId="urn:microsoft.com/office/officeart/2008/layout/NameandTitleOrganizationalChart"/>
    <dgm:cxn modelId="{8573F5AF-2A1B-4E15-8FC2-1A706E268458}" type="presParOf" srcId="{8EEDBBBF-FC6E-4264-9F29-591692B990CB}" destId="{A8E1555C-6B21-4A78-A2FC-DAF5D30042F1}" srcOrd="2" destOrd="0" presId="urn:microsoft.com/office/officeart/2008/layout/NameandTitleOrganizationalChart"/>
    <dgm:cxn modelId="{5866E07F-32BD-438C-88EB-7F06BF6A0455}" type="presParOf" srcId="{DCB45472-5F6B-4187-B305-ADC93EF19EB7}" destId="{02DBC17F-DC26-445C-8719-32F152F21456}" srcOrd="1" destOrd="0" presId="urn:microsoft.com/office/officeart/2008/layout/NameandTitleOrganizationalChart"/>
    <dgm:cxn modelId="{3045C7CD-FDD1-4390-B38D-884FFF992925}" type="presParOf" srcId="{DCB45472-5F6B-4187-B305-ADC93EF19EB7}" destId="{4AF58F3F-29F0-44C7-B802-EBA667D7BA9E}" srcOrd="2" destOrd="0" presId="urn:microsoft.com/office/officeart/2008/layout/NameandTitleOrganizationalChart"/>
    <dgm:cxn modelId="{F37E689F-AC6D-4520-871F-34E01166DE15}" type="presParOf" srcId="{75F8BD8E-2E97-49DE-BD8B-79DBA0E61A44}" destId="{EEAD0C31-D7F4-48B7-86B9-5E94355079F4}" srcOrd="6" destOrd="0" presId="urn:microsoft.com/office/officeart/2008/layout/NameandTitleOrganizationalChart"/>
    <dgm:cxn modelId="{BC4FC9BD-D52F-413E-BD8E-63164E8E43C6}" type="presParOf" srcId="{75F8BD8E-2E97-49DE-BD8B-79DBA0E61A44}" destId="{647FACEF-203F-4177-AF42-7638982847DC}" srcOrd="7" destOrd="0" presId="urn:microsoft.com/office/officeart/2008/layout/NameandTitleOrganizationalChart"/>
    <dgm:cxn modelId="{B774DEAC-C142-4CD2-93B8-ABE633B13829}" type="presParOf" srcId="{647FACEF-203F-4177-AF42-7638982847DC}" destId="{265701C1-35F2-42DC-B08E-4E327AAD2C50}" srcOrd="0" destOrd="0" presId="urn:microsoft.com/office/officeart/2008/layout/NameandTitleOrganizationalChart"/>
    <dgm:cxn modelId="{EB782D6B-117A-417F-8208-7098FC623B02}" type="presParOf" srcId="{265701C1-35F2-42DC-B08E-4E327AAD2C50}" destId="{9A879FD1-A365-4A71-9237-D810276FE02B}" srcOrd="0" destOrd="0" presId="urn:microsoft.com/office/officeart/2008/layout/NameandTitleOrganizationalChart"/>
    <dgm:cxn modelId="{6166C47D-7EB0-4B1B-A1DE-44B4CB0E7ED9}" type="presParOf" srcId="{265701C1-35F2-42DC-B08E-4E327AAD2C50}" destId="{7535F358-BE10-457D-AF31-A57D520939C8}" srcOrd="1" destOrd="0" presId="urn:microsoft.com/office/officeart/2008/layout/NameandTitleOrganizationalChart"/>
    <dgm:cxn modelId="{F31544EB-F72C-48EA-BE74-A9B3206F753F}" type="presParOf" srcId="{265701C1-35F2-42DC-B08E-4E327AAD2C50}" destId="{A6F6942F-9795-45CF-9526-9794AA96AD09}" srcOrd="2" destOrd="0" presId="urn:microsoft.com/office/officeart/2008/layout/NameandTitleOrganizationalChart"/>
    <dgm:cxn modelId="{D9B4A2F8-37BF-4C20-8D12-D4EDA45369FB}" type="presParOf" srcId="{647FACEF-203F-4177-AF42-7638982847DC}" destId="{76E68626-5F3C-4620-A226-8D0C81FEF876}" srcOrd="1" destOrd="0" presId="urn:microsoft.com/office/officeart/2008/layout/NameandTitleOrganizationalChart"/>
    <dgm:cxn modelId="{37687B02-4191-4AF6-BDA5-EC6210D9E3BF}" type="presParOf" srcId="{647FACEF-203F-4177-AF42-7638982847DC}" destId="{15BCD3B0-661B-442A-A661-9C39BC41284E}" srcOrd="2" destOrd="0" presId="urn:microsoft.com/office/officeart/2008/layout/NameandTitleOrganizationalChart"/>
    <dgm:cxn modelId="{907AB85B-84EC-4DEA-A92A-B634B872B4EE}" type="presParOf" srcId="{75F8BD8E-2E97-49DE-BD8B-79DBA0E61A44}" destId="{9B533B71-9BAA-4E51-A420-296FEFCA6064}" srcOrd="8" destOrd="0" presId="urn:microsoft.com/office/officeart/2008/layout/NameandTitleOrganizationalChart"/>
    <dgm:cxn modelId="{9D71FC1E-6197-4395-AD6E-17CAE3B8F5EE}" type="presParOf" srcId="{75F8BD8E-2E97-49DE-BD8B-79DBA0E61A44}" destId="{E2271682-5E97-454C-B3EB-D95BCD602B16}" srcOrd="9" destOrd="0" presId="urn:microsoft.com/office/officeart/2008/layout/NameandTitleOrganizationalChart"/>
    <dgm:cxn modelId="{28919118-E663-42F1-83DB-0A0C29857471}" type="presParOf" srcId="{E2271682-5E97-454C-B3EB-D95BCD602B16}" destId="{318B96E6-F592-4BA2-B08A-BE181A3A2CFF}" srcOrd="0" destOrd="0" presId="urn:microsoft.com/office/officeart/2008/layout/NameandTitleOrganizationalChart"/>
    <dgm:cxn modelId="{B6AD78A3-4685-46A8-853E-410279D6DDD6}" type="presParOf" srcId="{318B96E6-F592-4BA2-B08A-BE181A3A2CFF}" destId="{CEFE62B7-586C-4E44-A480-9952C6124EDF}" srcOrd="0" destOrd="0" presId="urn:microsoft.com/office/officeart/2008/layout/NameandTitleOrganizationalChart"/>
    <dgm:cxn modelId="{B8822C8D-6B64-48C5-ACC1-5FF9D73C588F}" type="presParOf" srcId="{318B96E6-F592-4BA2-B08A-BE181A3A2CFF}" destId="{517B6E26-2E9A-4BAD-BE22-AACA9F51F92E}" srcOrd="1" destOrd="0" presId="urn:microsoft.com/office/officeart/2008/layout/NameandTitleOrganizationalChart"/>
    <dgm:cxn modelId="{5C72CF1A-50B6-4838-84C5-C15B4CD61328}" type="presParOf" srcId="{318B96E6-F592-4BA2-B08A-BE181A3A2CFF}" destId="{BB3747E3-96D9-43BC-8813-BC400F8D66F7}" srcOrd="2" destOrd="0" presId="urn:microsoft.com/office/officeart/2008/layout/NameandTitleOrganizationalChart"/>
    <dgm:cxn modelId="{53C04F4C-89ED-49AB-864E-43F69F65E515}" type="presParOf" srcId="{E2271682-5E97-454C-B3EB-D95BCD602B16}" destId="{B5FDA091-E459-4DC5-8DF5-407FA7C30368}" srcOrd="1" destOrd="0" presId="urn:microsoft.com/office/officeart/2008/layout/NameandTitleOrganizationalChart"/>
    <dgm:cxn modelId="{274DFBCB-E225-4D82-BDEF-D889A53E34A2}" type="presParOf" srcId="{E2271682-5E97-454C-B3EB-D95BCD602B16}" destId="{FA5DBFD7-0CA3-449E-9D57-EABE25A2986B}" srcOrd="2" destOrd="0" presId="urn:microsoft.com/office/officeart/2008/layout/NameandTitleOrganizationalChart"/>
    <dgm:cxn modelId="{8C10CF1B-D58E-4048-962F-F9117BE587E7}" type="presParOf" srcId="{94CBA6B2-C418-4442-BFAA-92E6C2B92952}" destId="{B45C61C5-ED40-49D7-9CDD-EE1410896FBE}" srcOrd="2" destOrd="0" presId="urn:microsoft.com/office/officeart/2008/layout/NameandTitleOrganizationalChart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33B71-9BAA-4E51-A420-296FEFCA6064}">
      <dsp:nvSpPr>
        <dsp:cNvPr id="0" name=""/>
        <dsp:cNvSpPr/>
      </dsp:nvSpPr>
      <dsp:spPr>
        <a:xfrm>
          <a:off x="4280141" y="1232231"/>
          <a:ext cx="3321102" cy="456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688"/>
              </a:lnTo>
              <a:lnTo>
                <a:pt x="3321102" y="373688"/>
              </a:lnTo>
              <a:lnTo>
                <a:pt x="3321102" y="4560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D0C31-D7F4-48B7-86B9-5E94355079F4}">
      <dsp:nvSpPr>
        <dsp:cNvPr id="0" name=""/>
        <dsp:cNvSpPr/>
      </dsp:nvSpPr>
      <dsp:spPr>
        <a:xfrm>
          <a:off x="4280141" y="1232231"/>
          <a:ext cx="1669606" cy="1186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3713"/>
              </a:lnTo>
              <a:lnTo>
                <a:pt x="1669606" y="1103713"/>
              </a:lnTo>
              <a:lnTo>
                <a:pt x="1669606" y="118607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6FAC8-C03C-418B-B105-9507AC65A713}">
      <dsp:nvSpPr>
        <dsp:cNvPr id="0" name=""/>
        <dsp:cNvSpPr/>
      </dsp:nvSpPr>
      <dsp:spPr>
        <a:xfrm>
          <a:off x="4280141" y="1232231"/>
          <a:ext cx="132123" cy="1029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658"/>
              </a:lnTo>
              <a:lnTo>
                <a:pt x="132123" y="946658"/>
              </a:lnTo>
              <a:lnTo>
                <a:pt x="132123" y="102901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3667F-CE3E-4091-BD77-400C3502B73D}">
      <dsp:nvSpPr>
        <dsp:cNvPr id="0" name=""/>
        <dsp:cNvSpPr/>
      </dsp:nvSpPr>
      <dsp:spPr>
        <a:xfrm>
          <a:off x="2491510" y="1232231"/>
          <a:ext cx="1788630" cy="1079102"/>
        </a:xfrm>
        <a:custGeom>
          <a:avLst/>
          <a:gdLst/>
          <a:ahLst/>
          <a:cxnLst/>
          <a:rect l="0" t="0" r="0" b="0"/>
          <a:pathLst>
            <a:path>
              <a:moveTo>
                <a:pt x="1788630" y="0"/>
              </a:moveTo>
              <a:lnTo>
                <a:pt x="1788630" y="996744"/>
              </a:lnTo>
              <a:lnTo>
                <a:pt x="0" y="996744"/>
              </a:lnTo>
              <a:lnTo>
                <a:pt x="0" y="10791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384E5-B096-4D9C-ABA8-351F1D3EC98C}">
      <dsp:nvSpPr>
        <dsp:cNvPr id="0" name=""/>
        <dsp:cNvSpPr/>
      </dsp:nvSpPr>
      <dsp:spPr>
        <a:xfrm>
          <a:off x="974469" y="1232231"/>
          <a:ext cx="3305672" cy="963341"/>
        </a:xfrm>
        <a:custGeom>
          <a:avLst/>
          <a:gdLst/>
          <a:ahLst/>
          <a:cxnLst/>
          <a:rect l="0" t="0" r="0" b="0"/>
          <a:pathLst>
            <a:path>
              <a:moveTo>
                <a:pt x="3305672" y="0"/>
              </a:moveTo>
              <a:lnTo>
                <a:pt x="3305672" y="880983"/>
              </a:lnTo>
              <a:lnTo>
                <a:pt x="0" y="880983"/>
              </a:lnTo>
              <a:lnTo>
                <a:pt x="0" y="9633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82DDC-24D0-43A2-A59D-BEE43C9BBA56}">
      <dsp:nvSpPr>
        <dsp:cNvPr id="0" name=""/>
        <dsp:cNvSpPr/>
      </dsp:nvSpPr>
      <dsp:spPr>
        <a:xfrm>
          <a:off x="1934685" y="374211"/>
          <a:ext cx="4690912" cy="8580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49807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Этапы        </a:t>
          </a:r>
          <a:r>
            <a:rPr lang="ru-RU" sz="2000" kern="1200" dirty="0" smtClean="0"/>
            <a:t>работы</a:t>
          </a:r>
          <a:endParaRPr lang="ru-RU" sz="2000" kern="1200" dirty="0"/>
        </a:p>
      </dsp:txBody>
      <dsp:txXfrm>
        <a:off x="1934685" y="374211"/>
        <a:ext cx="4690912" cy="858020"/>
      </dsp:txXfrm>
    </dsp:sp>
    <dsp:sp modelId="{65E92AF7-9C33-431D-8F1E-98CB8AA1B1DD}">
      <dsp:nvSpPr>
        <dsp:cNvPr id="0" name=""/>
        <dsp:cNvSpPr/>
      </dsp:nvSpPr>
      <dsp:spPr>
        <a:xfrm flipH="1">
          <a:off x="3942473" y="1034107"/>
          <a:ext cx="41831" cy="351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42473" y="1034107"/>
        <a:ext cx="41831" cy="35155"/>
      </dsp:txXfrm>
    </dsp:sp>
    <dsp:sp modelId="{D5B19FD5-8915-471B-ADC1-84FED0EAAA64}">
      <dsp:nvSpPr>
        <dsp:cNvPr id="0" name=""/>
        <dsp:cNvSpPr/>
      </dsp:nvSpPr>
      <dsp:spPr>
        <a:xfrm>
          <a:off x="467118" y="2195572"/>
          <a:ext cx="1014701" cy="8755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4980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Первая младшая группа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7118" y="2195572"/>
        <a:ext cx="1014701" cy="875534"/>
      </dsp:txXfrm>
    </dsp:sp>
    <dsp:sp modelId="{DE9FE796-E627-4D49-BBE8-39BF613389BD}">
      <dsp:nvSpPr>
        <dsp:cNvPr id="0" name=""/>
        <dsp:cNvSpPr/>
      </dsp:nvSpPr>
      <dsp:spPr>
        <a:xfrm>
          <a:off x="208713" y="3365862"/>
          <a:ext cx="1485208" cy="23530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Знакомство детей с театральной куклой — бибабо — и театрализованными играми. Малыши смотрят драматизированные сказки и другие инсценировки, которые показывают воспитатели и старшие дошкольники, — это создаёт радо­стную атмосферу.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713" y="3365862"/>
        <a:ext cx="1485208" cy="2353084"/>
      </dsp:txXfrm>
    </dsp:sp>
    <dsp:sp modelId="{94D5B838-1469-4947-9DD7-0E36676A1472}">
      <dsp:nvSpPr>
        <dsp:cNvPr id="0" name=""/>
        <dsp:cNvSpPr/>
      </dsp:nvSpPr>
      <dsp:spPr>
        <a:xfrm>
          <a:off x="1946239" y="2311334"/>
          <a:ext cx="1090542" cy="693017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4980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Вторая младшая группа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46239" y="2311334"/>
        <a:ext cx="1090542" cy="693017"/>
      </dsp:txXfrm>
    </dsp:sp>
    <dsp:sp modelId="{E3EAEE30-539E-43F7-AC32-605F6B8E0127}">
      <dsp:nvSpPr>
        <dsp:cNvPr id="0" name=""/>
        <dsp:cNvSpPr/>
      </dsp:nvSpPr>
      <dsp:spPr>
        <a:xfrm>
          <a:off x="1820359" y="3345708"/>
          <a:ext cx="1482367" cy="23530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 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Дети последо­вательно знакомят с видами театров, основами актёрского мастерства. Для этого используют этюдный тре­наж, помогающий развить внимание и восприятие; прививают навыки отображения различных эмоций, настроений, отдельных черт характера</a:t>
          </a:r>
          <a:r>
            <a:rPr lang="ru-RU" sz="1100" kern="1200" dirty="0" smtClean="0"/>
            <a:t>.</a:t>
          </a:r>
          <a:endParaRPr lang="ru-RU" sz="1100" kern="1200" dirty="0"/>
        </a:p>
      </dsp:txBody>
      <dsp:txXfrm>
        <a:off x="1820359" y="3345708"/>
        <a:ext cx="1482367" cy="2353084"/>
      </dsp:txXfrm>
    </dsp:sp>
    <dsp:sp modelId="{A7671744-8C44-4A46-B2F0-4E0D7A906AE6}">
      <dsp:nvSpPr>
        <dsp:cNvPr id="0" name=""/>
        <dsp:cNvSpPr/>
      </dsp:nvSpPr>
      <dsp:spPr>
        <a:xfrm>
          <a:off x="3921122" y="2261248"/>
          <a:ext cx="982285" cy="743102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4980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Средняя группа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21122" y="2261248"/>
        <a:ext cx="982285" cy="743102"/>
      </dsp:txXfrm>
    </dsp:sp>
    <dsp:sp modelId="{6B9696AA-D92A-4325-850D-DEC28C303439}">
      <dsp:nvSpPr>
        <dsp:cNvPr id="0" name=""/>
        <dsp:cNvSpPr/>
      </dsp:nvSpPr>
      <dsp:spPr>
        <a:xfrm>
          <a:off x="3518900" y="3339349"/>
          <a:ext cx="1873146" cy="23530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  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Кукольный спектакль объ­единяем с театрализованной игрой. Неуверенные в себе дети чаще всего предпочитают кукольный театр, так как его необходимый атрибут — ширма, за которую ребёнок стремится спрятаться от зрителя. Ребята, преодолевшие робость, обычно участвуют в инсценировке (постановке, спектакле) как актёры драматического театра. При этом они, наблюдая друг за другом, обогащают свой личный опыт.</a:t>
          </a:r>
          <a:endParaRPr lang="ru-RU" sz="105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18900" y="3339349"/>
        <a:ext cx="1873146" cy="2353084"/>
      </dsp:txXfrm>
    </dsp:sp>
    <dsp:sp modelId="{9A879FD1-A365-4A71-9237-D810276FE02B}">
      <dsp:nvSpPr>
        <dsp:cNvPr id="0" name=""/>
        <dsp:cNvSpPr/>
      </dsp:nvSpPr>
      <dsp:spPr>
        <a:xfrm>
          <a:off x="5454283" y="2418302"/>
          <a:ext cx="990929" cy="586048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4980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Старшая группа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54283" y="2418302"/>
        <a:ext cx="990929" cy="586048"/>
      </dsp:txXfrm>
    </dsp:sp>
    <dsp:sp modelId="{7535F358-BE10-457D-AF31-A57D520939C8}">
      <dsp:nvSpPr>
        <dsp:cNvPr id="0" name=""/>
        <dsp:cNvSpPr/>
      </dsp:nvSpPr>
      <dsp:spPr>
        <a:xfrm>
          <a:off x="5625645" y="3071106"/>
          <a:ext cx="1252785" cy="23530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Дети </a:t>
          </a:r>
          <a:r>
            <a:rPr lang="ru-RU" sz="12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продолжают совершенствовать свои исполнительские умения, я в свою очередь учу их  самостоятельно находить способы образной выразительности, развивать чувство партнерства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25645" y="3071106"/>
        <a:ext cx="1252785" cy="2353084"/>
      </dsp:txXfrm>
    </dsp:sp>
    <dsp:sp modelId="{CEFE62B7-586C-4E44-A480-9952C6124EDF}">
      <dsp:nvSpPr>
        <dsp:cNvPr id="0" name=""/>
        <dsp:cNvSpPr/>
      </dsp:nvSpPr>
      <dsp:spPr>
        <a:xfrm>
          <a:off x="6856625" y="1688278"/>
          <a:ext cx="1489237" cy="692872"/>
        </a:xfrm>
        <a:prstGeom prst="rect">
          <a:avLst/>
        </a:prstGeom>
        <a:solidFill>
          <a:srgbClr val="0033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4980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Подготовительная к школе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56625" y="1688278"/>
        <a:ext cx="1489237" cy="692872"/>
      </dsp:txXfrm>
    </dsp:sp>
    <dsp:sp modelId="{517B6E26-2E9A-4BAD-BE22-AACA9F51F92E}">
      <dsp:nvSpPr>
        <dsp:cNvPr id="0" name=""/>
        <dsp:cNvSpPr/>
      </dsp:nvSpPr>
      <dsp:spPr>
        <a:xfrm>
          <a:off x="7258080" y="2537065"/>
          <a:ext cx="1168790" cy="1670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  Театрализован­ные игры отличаются более сложными характерами героев, трудными для разработки мизансценами.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58080" y="2537065"/>
        <a:ext cx="1168790" cy="1670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1E236-C598-4F13-BB2C-904856057DE3}" type="datetimeFigureOut">
              <a:rPr lang="ru-RU" smtClean="0"/>
              <a:pPr/>
              <a:t>21.01.2018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5CA97-0AEE-421C-B21C-F485CD77A1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9941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D093-EE1E-452E-8D76-D86182CB40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6939-757C-46E4-AC78-6588972ECA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1C66-8319-4032-AF76-B7E184B19E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F6EA9F-B986-4916-BC1D-AF6714E3E98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1788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73D566-60DA-4F6D-9461-F83B94B4479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80416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896515E-FCAD-40A7-90B7-55D4326190BC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10576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9987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6338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7285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9416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805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07F9-2BE4-4D96-8283-39B599BB147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2984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7982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5855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0895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473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2188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3699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5769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6918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59D8-C67E-4E08-B1BA-03138D4BDB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44939-5570-4230-AA59-EC902FE4A6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136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2665-5ABE-43E0-BC32-7764355754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154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0775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1011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20318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03408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10210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3172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8685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7180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141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710F-D2FC-4212-91DD-0AB0E735E6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60529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F6EA9F-B986-4916-BC1D-AF6714E3E98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17881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73D566-60DA-4F6D-9461-F83B94B4479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80416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896515E-FCAD-40A7-90B7-55D4326190BC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105767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60710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9264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48281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0108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8940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545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D39F-EEA7-4779-BFE6-AC44DA9722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40359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76235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22482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00261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88619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E32C-F874-454D-95AC-83CE58E10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4860-17CC-4226-ADB9-BFCC1EDDA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81510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E32C-F874-454D-95AC-83CE58E10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4860-17CC-4226-ADB9-BFCC1EDDA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70819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E32C-F874-454D-95AC-83CE58E10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4860-17CC-4226-ADB9-BFCC1EDDA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76164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E32C-F874-454D-95AC-83CE58E10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4860-17CC-4226-ADB9-BFCC1EDDA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91462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E32C-F874-454D-95AC-83CE58E10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4860-17CC-4226-ADB9-BFCC1EDDA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6763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9F2F-6B68-4E74-8A6C-37DCB9BCA2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E32C-F874-454D-95AC-83CE58E10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4860-17CC-4226-ADB9-BFCC1EDDA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99962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E32C-F874-454D-95AC-83CE58E10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4860-17CC-4226-ADB9-BFCC1EDDA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91264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E32C-F874-454D-95AC-83CE58E10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4860-17CC-4226-ADB9-BFCC1EDDA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05928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E32C-F874-454D-95AC-83CE58E10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4860-17CC-4226-ADB9-BFCC1EDDA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38387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E32C-F874-454D-95AC-83CE58E10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4860-17CC-4226-ADB9-BFCC1EDDA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85704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E32C-F874-454D-95AC-83CE58E10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4860-17CC-4226-ADB9-BFCC1EDDA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81315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896515E-FCAD-40A7-90B7-55D4326190BC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447207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F6EA9F-B986-4916-BC1D-AF6714E3E98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251956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73D566-60DA-4F6D-9461-F83B94B4479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8127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F280-858D-4B56-A4D3-37163DD4D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C691-F6CB-4794-B1AB-AD31D02807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20D9-F418-40C7-A1F3-12C429C311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5C577-85D5-489D-B7B2-840CFACCBD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35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317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46" r:id="rId12"/>
    <p:sldLayoutId id="2147483747" r:id="rId13"/>
    <p:sldLayoutId id="214748374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A1078-83A2-420F-BE37-BD27AC7D21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23AFA-427A-4B08-B92F-5291B29657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442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5E32C-F874-454D-95AC-83CE58E104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4860-17CC-4226-ADB9-BFCC1EDDA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171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65" r:id="rId12"/>
    <p:sldLayoutId id="2147483766" r:id="rId13"/>
    <p:sldLayoutId id="214748376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5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28728" y="2270461"/>
            <a:ext cx="6103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6000" dirty="0" smtClean="0">
                <a:solidFill>
                  <a:prstClr val="black"/>
                </a:solidFill>
                <a:latin typeface="Calibri"/>
              </a:rPr>
              <a:t>Ваше содержание</a:t>
            </a:r>
            <a:endParaRPr lang="ru-RU" sz="6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Рисунок 3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Рисунок 4" descr="1198011271_2.jpg"/>
          <p:cNvPicPr>
            <a:picLocks noChangeAspect="1"/>
          </p:cNvPicPr>
          <p:nvPr/>
        </p:nvPicPr>
        <p:blipFill>
          <a:blip r:embed="rId2"/>
          <a:srcRect r="50217"/>
          <a:stretch>
            <a:fillRect/>
          </a:stretch>
        </p:blipFill>
        <p:spPr>
          <a:xfrm flipH="1">
            <a:off x="4429124" y="0"/>
            <a:ext cx="4714876" cy="6858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>
            <a:off x="0" y="0"/>
            <a:ext cx="714348" cy="6858000"/>
          </a:xfrm>
          <a:prstGeom prst="rect">
            <a:avLst/>
          </a:prstGeom>
        </p:spPr>
      </p:pic>
      <p:pic>
        <p:nvPicPr>
          <p:cNvPr id="7" name="Рисунок 6" descr="1198011271_2.jpg"/>
          <p:cNvPicPr>
            <a:picLocks noChangeAspect="1"/>
          </p:cNvPicPr>
          <p:nvPr/>
        </p:nvPicPr>
        <p:blipFill>
          <a:blip r:embed="rId2"/>
          <a:srcRect r="92222"/>
          <a:stretch>
            <a:fillRect/>
          </a:stretch>
        </p:blipFill>
        <p:spPr>
          <a:xfrm flipH="1">
            <a:off x="8429652" y="0"/>
            <a:ext cx="714348" cy="6858000"/>
          </a:xfrm>
          <a:prstGeom prst="rect">
            <a:avLst/>
          </a:prstGeom>
        </p:spPr>
      </p:pic>
      <p:pic>
        <p:nvPicPr>
          <p:cNvPr id="8" name="Рисунок 7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 flipH="1">
            <a:off x="4429124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1198011271_2.jpg"/>
          <p:cNvPicPr>
            <a:picLocks noChangeAspect="1"/>
          </p:cNvPicPr>
          <p:nvPr/>
        </p:nvPicPr>
        <p:blipFill>
          <a:blip r:embed="rId2"/>
          <a:srcRect t="91528" r="50217"/>
          <a:stretch>
            <a:fillRect/>
          </a:stretch>
        </p:blipFill>
        <p:spPr>
          <a:xfrm>
            <a:off x="0" y="6276996"/>
            <a:ext cx="4714876" cy="58100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 flipH="1">
            <a:off x="4429124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1198011271_2.jpg"/>
          <p:cNvPicPr>
            <a:picLocks noChangeAspect="1"/>
          </p:cNvPicPr>
          <p:nvPr/>
        </p:nvPicPr>
        <p:blipFill>
          <a:blip r:embed="rId2"/>
          <a:srcRect r="50217" b="91806"/>
          <a:stretch>
            <a:fillRect/>
          </a:stretch>
        </p:blipFill>
        <p:spPr>
          <a:xfrm>
            <a:off x="0" y="0"/>
            <a:ext cx="4714876" cy="561956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animated-gifs-buttons-62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38" y="6591300"/>
            <a:ext cx="666750" cy="266700"/>
          </a:xfrm>
          <a:prstGeom prst="rect">
            <a:avLst/>
          </a:prstGeom>
        </p:spPr>
      </p:pic>
      <p:pic>
        <p:nvPicPr>
          <p:cNvPr id="17" name="Рисунок 16" descr="1.bmp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8"/>
          <a:stretch>
            <a:fillRect/>
          </a:stretch>
        </p:blipFill>
        <p:spPr>
          <a:xfrm>
            <a:off x="0" y="5343525"/>
            <a:ext cx="1166810" cy="151447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784" y="4000711"/>
            <a:ext cx="2255525" cy="247193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8728" y="1916832"/>
            <a:ext cx="596552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</a:t>
            </a:r>
            <a:r>
              <a:rPr lang="ru-RU" sz="2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Развитие </a:t>
            </a:r>
            <a:br>
              <a:rPr lang="ru-RU" sz="2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2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творческих 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способностей</a:t>
            </a:r>
          </a:p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етей через театральную</a:t>
            </a:r>
          </a:p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еятельность»</a:t>
            </a:r>
          </a:p>
          <a:p>
            <a:pPr algn="ctr"/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7620" y="4143380"/>
            <a:ext cx="4286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Подготовила: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Музыкальный руководитель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МБ </a:t>
            </a:r>
            <a:r>
              <a:rPr lang="ru-RU" smtClean="0">
                <a:solidFill>
                  <a:schemeClr val="bg1"/>
                </a:solidFill>
              </a:rPr>
              <a:t>ДОУ  детский </a:t>
            </a:r>
            <a:r>
              <a:rPr lang="ru-RU" dirty="0" smtClean="0">
                <a:solidFill>
                  <a:schemeClr val="bg1"/>
                </a:solidFill>
              </a:rPr>
              <a:t>сад комбинированного вида № 41 «Жаворонок»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Таран Наталья Евгеньевна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162936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030991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Реквизиты и декорации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pic>
        <p:nvPicPr>
          <p:cNvPr id="10" name="Picture 2" descr="F:\СЕКРЕТЕВА С.Н\ДЕКОРАЦИИ\P103041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96828" y="3755048"/>
            <a:ext cx="2921547" cy="2697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F:\СЕКРЕТЕВА С.Н\ДЕКОРАЦИИ\P103031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085" y="3947906"/>
            <a:ext cx="2696172" cy="2405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 descr="F:\СЕКРЕТЕВА С.Н\ДЕКОРАЦИИ\P103043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26343" y="902081"/>
            <a:ext cx="3310207" cy="2831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04" y="1059572"/>
            <a:ext cx="2804067" cy="2338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343" y="3711538"/>
            <a:ext cx="3277025" cy="27847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515" y="1987816"/>
            <a:ext cx="2934467" cy="2602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74171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162"/>
    </mc:Choice>
    <mc:Fallback>
      <p:transition spd="slow" advTm="116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147248" cy="1440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66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  <a:t>Театр - топотушки</a:t>
            </a:r>
            <a:endParaRPr lang="ru-RU" b="1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7170" name="Picture 2" descr="F:\СЕКРЕТЕВА С.Н\ВИДЫ ТЕАТРА\P10304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6937" y="1350558"/>
            <a:ext cx="3813055" cy="2712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198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447799"/>
            <a:ext cx="4038600" cy="4608513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Помогает расширять словарный запас, подключая слуховое и тактильное восприятие;</a:t>
            </a:r>
          </a:p>
          <a:p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Знакомит с народным творчеством;</a:t>
            </a:r>
          </a:p>
          <a:p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Обучает навыкам общения, игры, счета.</a:t>
            </a:r>
          </a:p>
        </p:txBody>
      </p:sp>
      <p:pic>
        <p:nvPicPr>
          <p:cNvPr id="7" name="Picture 2" descr="F:\СЕКРЕТЕВА С.Н\ВИДЫ ТЕАТРА\P103041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31640" y="3860318"/>
            <a:ext cx="3457207" cy="2595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339445461"/>
      </p:ext>
    </p:extLst>
  </p:cSld>
  <p:clrMapOvr>
    <a:masterClrMapping/>
  </p:clrMapOvr>
  <p:transition advTm="106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03188"/>
            <a:ext cx="8291264" cy="97784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Театр картинок и 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фланелеграф, теневой театр</a:t>
            </a:r>
            <a:endParaRPr lang="ru-RU" sz="24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052513"/>
            <a:ext cx="4824536" cy="5805487"/>
          </a:xfrm>
        </p:spPr>
        <p:txBody>
          <a:bodyPr/>
          <a:lstStyle/>
          <a:p>
            <a:r>
              <a:rPr lang="ru-RU" sz="1600" b="1" dirty="0">
                <a:solidFill>
                  <a:srgbClr val="C00000"/>
                </a:solidFill>
                <a:latin typeface="Georgia" pitchFamily="18" charset="0"/>
              </a:rPr>
              <a:t>Развивают 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творческие способности</a:t>
            </a:r>
            <a:r>
              <a:rPr lang="ru-RU" sz="1600" b="1" dirty="0">
                <a:solidFill>
                  <a:srgbClr val="C00000"/>
                </a:solidFill>
                <a:latin typeface="Georgia" pitchFamily="18" charset="0"/>
              </a:rPr>
              <a:t>;</a:t>
            </a:r>
          </a:p>
          <a:p>
            <a:r>
              <a:rPr lang="ru-RU" sz="1600" b="1" dirty="0">
                <a:solidFill>
                  <a:srgbClr val="C00000"/>
                </a:solidFill>
                <a:latin typeface="Georgia" pitchFamily="18" charset="0"/>
              </a:rPr>
              <a:t>Содействуют эстетическому воспитанию;</a:t>
            </a:r>
          </a:p>
          <a:p>
            <a:r>
              <a:rPr lang="ru-RU" sz="1600" b="1" dirty="0">
                <a:solidFill>
                  <a:srgbClr val="C00000"/>
                </a:solidFill>
                <a:latin typeface="Georgia" pitchFamily="18" charset="0"/>
              </a:rPr>
              <a:t>Развивают ловкость, умение управлять своими движениями, концентрировать внимание на одном виде деятельности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.</a:t>
            </a:r>
          </a:p>
          <a:p>
            <a:pPr>
              <a:buFontTx/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Действуя с различными картинками, у ребенка развивается мелкая моторика рук, что способствует более успешному и эффективному развитию речи.</a:t>
            </a:r>
          </a:p>
          <a:p>
            <a:endParaRPr lang="ru-RU" sz="16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endParaRPr lang="ru-RU" sz="16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endParaRPr lang="ru-RU" sz="16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2052" name="Picture 4" descr="F:\СЕКРЕТЕВА С.Н\ВИДЫ ТЕАТРА\P103038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8554" y="3903588"/>
            <a:ext cx="3162781" cy="24057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F:\СЕКРЕТЕВА С.Н\ВИДЫ ТЕАТРА\SL5531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0812" y="1268760"/>
            <a:ext cx="3009332" cy="22586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F:\СЕКРЕТЕВА С.Н\ВИДЫ ТЕАТРА\P103042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35696" y="4018353"/>
            <a:ext cx="3225356" cy="22909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501377205"/>
      </p:ext>
    </p:extLst>
  </p:cSld>
  <p:clrMapOvr>
    <a:masterClrMapping/>
  </p:clrMapOvr>
  <p:transition advTm="1260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43887" cy="116522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Georgia" pitchFamily="18" charset="0"/>
              </a:rPr>
              <a:t>Конусный, </a:t>
            </a:r>
            <a:r>
              <a:rPr lang="ru-RU" sz="3200" b="1" dirty="0" smtClean="0">
                <a:solidFill>
                  <a:srgbClr val="0000CC"/>
                </a:solidFill>
                <a:latin typeface="Georgia" pitchFamily="18" charset="0"/>
              </a:rPr>
              <a:t>настольный, баночный театры</a:t>
            </a:r>
            <a:endParaRPr lang="ru-RU" sz="3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124744"/>
            <a:ext cx="3466728" cy="4464719"/>
          </a:xfrm>
        </p:spPr>
        <p:txBody>
          <a:bodyPr>
            <a:normAutofit/>
          </a:bodyPr>
          <a:lstStyle/>
          <a:p>
            <a:r>
              <a:rPr lang="ru-RU" sz="1700" b="1" dirty="0">
                <a:solidFill>
                  <a:srgbClr val="C00000"/>
                </a:solidFill>
                <a:latin typeface="Georgia" pitchFamily="18" charset="0"/>
              </a:rPr>
              <a:t>Помогает учить детей координировать движения рук и глаз;</a:t>
            </a:r>
          </a:p>
          <a:p>
            <a:r>
              <a:rPr lang="ru-RU" sz="1700" b="1" dirty="0">
                <a:solidFill>
                  <a:srgbClr val="C00000"/>
                </a:solidFill>
                <a:latin typeface="Georgia" pitchFamily="18" charset="0"/>
              </a:rPr>
              <a:t>Сопровождать движения пальцев речью;</a:t>
            </a:r>
          </a:p>
          <a:p>
            <a:r>
              <a:rPr lang="ru-RU" sz="1700" b="1" dirty="0">
                <a:solidFill>
                  <a:srgbClr val="C00000"/>
                </a:solidFill>
                <a:latin typeface="Georgia" pitchFamily="18" charset="0"/>
              </a:rPr>
              <a:t>Побуждает выражать свои эмоции посредством мимики и речи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4099" name="Picture 3" descr="F:\СЕКРЕТЕВА С.Н\ВИДЫ ТЕАТРА\P1030305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93544" y="3679461"/>
            <a:ext cx="3312367" cy="24830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7" descr="F:\СЕКРЕТЕВА С.Н\ВИДЫ ТЕАТРА\P103043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22821" y="1320600"/>
            <a:ext cx="3949578" cy="2468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F:\СЕКРЕТЕВА С.Н\ВИДЫ ТЕАТРА\P103039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7584" y="3789040"/>
            <a:ext cx="3524191" cy="2643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320344683"/>
      </p:ext>
    </p:extLst>
  </p:cSld>
  <p:clrMapOvr>
    <a:masterClrMapping/>
  </p:clrMapOvr>
  <p:transition advTm="45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49701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Georgia" pitchFamily="18" charset="0"/>
              </a:rPr>
              <a:t>Театр 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игрушек и </a:t>
            </a:r>
            <a:b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кукол Би- ба - бо, платковый театр</a:t>
            </a:r>
            <a:endParaRPr lang="ru-RU" sz="28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800" dirty="0">
                <a:solidFill>
                  <a:srgbClr val="C00000"/>
                </a:solidFill>
              </a:rPr>
              <a:t>   </a:t>
            </a:r>
            <a:r>
              <a:rPr lang="ru-RU" sz="1900" b="1" dirty="0">
                <a:solidFill>
                  <a:srgbClr val="C00000"/>
                </a:solidFill>
                <a:latin typeface="Georgia" pitchFamily="18" charset="0"/>
              </a:rPr>
              <a:t>Посредством </a:t>
            </a:r>
            <a:r>
              <a:rPr lang="ru-RU" sz="1900" b="1" dirty="0" smtClean="0">
                <a:solidFill>
                  <a:srgbClr val="C00000"/>
                </a:solidFill>
                <a:latin typeface="Georgia" pitchFamily="18" charset="0"/>
              </a:rPr>
              <a:t>куклы и игрушек, </a:t>
            </a:r>
            <a:r>
              <a:rPr lang="ru-RU" sz="1900" b="1" dirty="0">
                <a:solidFill>
                  <a:srgbClr val="C00000"/>
                </a:solidFill>
                <a:latin typeface="Georgia" pitchFamily="18" charset="0"/>
              </a:rPr>
              <a:t>дети говорят о своих переживаниях, тревогах и радостях, поскольку полностью отождествляют себя( свою руку) с </a:t>
            </a:r>
            <a:r>
              <a:rPr lang="ru-RU" sz="1900" b="1" dirty="0" smtClean="0">
                <a:solidFill>
                  <a:srgbClr val="C00000"/>
                </a:solidFill>
                <a:latin typeface="Georgia" pitchFamily="18" charset="0"/>
              </a:rPr>
              <a:t>куклой ( или игрушкой).</a:t>
            </a:r>
            <a:endParaRPr lang="ru-RU" sz="19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9218" name="Picture 2" descr="F:\СЕКРЕТЕВА С.Н\ВИДЫ ТЕАТРА\SL55307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8024" y="1340768"/>
            <a:ext cx="3820422" cy="2151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F:\СЕКРЕТЕВА С.Н\ТЕАТР ИГРУШЕК\P1020915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25537" y="3861048"/>
            <a:ext cx="3961263" cy="2363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F:\СЕКРЕТЕВА С.Н\ВИДЫ ТЕАТРА\P103042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1600" y="4221088"/>
            <a:ext cx="3312368" cy="2151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56153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90"/>
    </mc:Choice>
    <mc:Fallback>
      <p:transition spd="slow" advTm="3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3188"/>
            <a:ext cx="8075240" cy="8055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/>
            </a:r>
            <a:br>
              <a:rPr lang="ru-RU" sz="3600" b="1" dirty="0" smtClean="0">
                <a:solidFill>
                  <a:srgbClr val="0000CC"/>
                </a:solidFill>
              </a:rPr>
            </a:br>
            <a:r>
              <a:rPr lang="ru-RU" sz="3600" b="1" dirty="0" smtClean="0">
                <a:solidFill>
                  <a:srgbClr val="0000CC"/>
                </a:solidFill>
              </a:rPr>
              <a:t/>
            </a:r>
            <a:br>
              <a:rPr lang="ru-RU" sz="3600" b="1" dirty="0" smtClean="0">
                <a:solidFill>
                  <a:srgbClr val="0000CC"/>
                </a:solidFill>
              </a:rPr>
            </a:br>
            <a:r>
              <a:rPr lang="ru-RU" sz="3100" b="1" i="1" dirty="0" smtClean="0">
                <a:solidFill>
                  <a:srgbClr val="0000CC"/>
                </a:solidFill>
              </a:rPr>
              <a:t>Веерный, пальчиковый, штоковый театры</a:t>
            </a:r>
            <a:r>
              <a:rPr lang="ru-RU" sz="4000" b="1" dirty="0" smtClean="0">
                <a:solidFill>
                  <a:srgbClr val="0000CC"/>
                </a:solidFill>
                <a:latin typeface="Georgia" pitchFamily="18" charset="0"/>
              </a:rPr>
              <a:t/>
            </a:r>
            <a:br>
              <a:rPr lang="ru-RU" sz="4000" b="1" dirty="0" smtClean="0">
                <a:solidFill>
                  <a:srgbClr val="0000CC"/>
                </a:solidFill>
                <a:latin typeface="Georgia" pitchFamily="18" charset="0"/>
              </a:rPr>
            </a:br>
            <a:r>
              <a:rPr lang="ru-RU" sz="4000" b="1" dirty="0" smtClean="0">
                <a:solidFill>
                  <a:srgbClr val="0000CC"/>
                </a:solidFill>
                <a:latin typeface="Georgia" pitchFamily="18" charset="0"/>
              </a:rPr>
              <a:t>   </a:t>
            </a:r>
            <a:endParaRPr lang="ru-RU" sz="4000" b="1" dirty="0">
              <a:solidFill>
                <a:srgbClr val="0000CC"/>
              </a:solidFill>
            </a:endParaRPr>
          </a:p>
        </p:txBody>
      </p:sp>
      <p:pic>
        <p:nvPicPr>
          <p:cNvPr id="4098" name="Picture 2" descr="F:\СЕКРЕТЕВА С.Н\САМОСТОЯТ.ДЕЯТЕЛЬНОСТЬ\945a71fb18d5ae2b505a4c89cbe8efec.jp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65626" y="4293096"/>
            <a:ext cx="3078782" cy="19784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F:\СЕКРЕТЕВА С.Н\ВИДЫ ТЕАТРА\P10304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04005" y="3903663"/>
            <a:ext cx="3185339" cy="2152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283968" y="1340768"/>
            <a:ext cx="4402832" cy="471554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Georgia" pitchFamily="18" charset="0"/>
              </a:rPr>
              <a:t>          Способствует развитию речи, внимания, памяти;</a:t>
            </a:r>
          </a:p>
          <a:p>
            <a:pPr>
              <a:buFontTx/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Georgia" pitchFamily="18" charset="0"/>
              </a:rPr>
              <a:t>       формирует пространственные представления; развивает ловкость, точность, выразительность, координацию движений;</a:t>
            </a:r>
          </a:p>
          <a:p>
            <a:pPr>
              <a:buFont typeface="Arial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  <a:latin typeface="Georgia" pitchFamily="18" charset="0"/>
              </a:rPr>
              <a:t>повышает работоспособность, тонус коры головного мозга.</a:t>
            </a:r>
          </a:p>
          <a:p>
            <a:pPr>
              <a:buFont typeface="Arial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  <a:latin typeface="Georgia" pitchFamily="18" charset="0"/>
              </a:rPr>
              <a:t>Стимулирование кончиков пальцев, движение кистями рук, игра с пальцами ускоряют процесс речевого и умственного развития</a:t>
            </a:r>
          </a:p>
          <a:p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9" name="Picture 2" descr="F:\СЕКРЕТЕВА С.Н\ВИДЫ ТЕАТРА\P103028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87624" y="1340768"/>
            <a:ext cx="3168352" cy="2236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66217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659"/>
    </mc:Choice>
    <mc:Fallback>
      <p:transition spd="slow" advTm="2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404664"/>
            <a:ext cx="8243887" cy="10129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Ложечный, тактильный  театры и</a:t>
            </a:r>
            <a:br>
              <a:rPr lang="ru-RU" sz="3600" b="1" dirty="0" smtClean="0">
                <a:solidFill>
                  <a:srgbClr val="0000CC"/>
                </a:solidFill>
              </a:rPr>
            </a:br>
            <a:r>
              <a:rPr lang="ru-RU" sz="3600" b="1" dirty="0" smtClean="0">
                <a:solidFill>
                  <a:srgbClr val="0000CC"/>
                </a:solidFill>
              </a:rPr>
              <a:t>театр фантазий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ru-RU" sz="1900" dirty="0" smtClean="0">
                <a:solidFill>
                  <a:srgbClr val="C00000"/>
                </a:solidFill>
              </a:rPr>
              <a:t>С помощью этих театров можно развивать тактильные ощущения, воображение, творческие способности, обогащать словарный запас детей и диалогическую речь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3314" name="Picture 2" descr="F:\СЕКРЕТЕВА С.Н\ВИДЫ ТЕАТРА\P103044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7694" y="3794101"/>
            <a:ext cx="3497612" cy="2151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H:\СЕКРЕТЕВА С.Н\СЕКРЕТЕВА С.Н\ВИДЫ ТЕАТРА\P1030447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936" y="3804658"/>
            <a:ext cx="3563468" cy="2152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H:\СЕКРЕТЕВА С.Н\СЕКРЕТЕВА С.Н\ВИДЫ ТЕАТРА\P103045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948" y="1484784"/>
            <a:ext cx="3347444" cy="2214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39226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09"/>
    </mc:Choice>
    <mc:Fallback>
      <p:transition spd="slow" advTm="90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rgbClr val="FF0066"/>
                </a:solidFill>
                <a:latin typeface="Georgia" pitchFamily="18" charset="0"/>
              </a:rPr>
              <a:t>Игра-драматизации</a:t>
            </a:r>
            <a:br>
              <a:rPr lang="ru-RU" sz="2800" b="1" dirty="0" smtClean="0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2200" b="1" i="1" dirty="0" smtClean="0">
                <a:solidFill>
                  <a:srgbClr val="0000CC"/>
                </a:solidFill>
                <a:latin typeface="Georgia" pitchFamily="18" charset="0"/>
              </a:rPr>
              <a:t>Самый «разговорный» </a:t>
            </a:r>
            <a:r>
              <a:rPr lang="ru-RU" sz="2200" b="1" i="1" dirty="0">
                <a:solidFill>
                  <a:srgbClr val="0000CC"/>
                </a:solidFill>
                <a:latin typeface="Georgia" pitchFamily="18" charset="0"/>
              </a:rPr>
              <a:t>вид </a:t>
            </a:r>
            <a:r>
              <a:rPr lang="ru-RU" sz="2200" b="1" i="1" dirty="0" smtClean="0">
                <a:solidFill>
                  <a:srgbClr val="0000CC"/>
                </a:solidFill>
                <a:latin typeface="Georgia" pitchFamily="18" charset="0"/>
              </a:rPr>
              <a:t>театрализованной деятельности</a:t>
            </a:r>
            <a:r>
              <a:rPr lang="ru-RU" sz="2200" b="1" i="1" dirty="0">
                <a:solidFill>
                  <a:srgbClr val="0000CC"/>
                </a:solidFill>
                <a:latin typeface="Georgia" pitchFamily="18" charset="0"/>
              </a:rPr>
              <a:t/>
            </a:r>
            <a:br>
              <a:rPr lang="ru-RU" sz="2200" b="1" i="1" dirty="0">
                <a:solidFill>
                  <a:srgbClr val="0000CC"/>
                </a:solidFill>
                <a:latin typeface="Georgia" pitchFamily="18" charset="0"/>
              </a:rPr>
            </a:br>
            <a:endParaRPr lang="ru-RU" sz="2200" b="1" i="1" dirty="0">
              <a:solidFill>
                <a:srgbClr val="0000CC"/>
              </a:solidFill>
            </a:endParaRPr>
          </a:p>
        </p:txBody>
      </p:sp>
      <p:pic>
        <p:nvPicPr>
          <p:cNvPr id="4" name="Picture 4" descr="F:\СЕКРЕТЕВА С.Н\ИНСЦИНИР.СКАЗКИ\P10002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8676" y="1293604"/>
            <a:ext cx="2592288" cy="19461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3" descr="F:\СЕКРЕТЕВА С.Н\ИНСЦИНИР.СКАЗКИ\SL55496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4973" y="3891930"/>
            <a:ext cx="2333323" cy="16884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58" y="1495669"/>
            <a:ext cx="2472585" cy="19188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179" y="3680588"/>
            <a:ext cx="2777281" cy="21111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185" y="1709627"/>
            <a:ext cx="2444338" cy="18332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FF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264" y="4221088"/>
            <a:ext cx="2531349" cy="1898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FF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284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0070C0"/>
                </a:solidFill>
              </a:rPr>
              <a:t>Современные методы наглядного моделирования</a:t>
            </a:r>
            <a:br>
              <a:rPr lang="ru-RU" sz="2900" dirty="0">
                <a:solidFill>
                  <a:srgbClr val="0070C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</a:rPr>
              <a:t>1.Мнемотехника</a:t>
            </a:r>
            <a:r>
              <a:rPr lang="ru-RU" sz="2900" b="1" i="1" dirty="0">
                <a:solidFill>
                  <a:srgbClr val="FF0000"/>
                </a:solidFill>
              </a:rPr>
              <a:t>-</a:t>
            </a:r>
            <a:r>
              <a:rPr lang="ru-RU" sz="2900" b="1" dirty="0">
                <a:solidFill>
                  <a:srgbClr val="FF0000"/>
                </a:solidFill>
              </a:rPr>
              <a:t> «искусство запоминания»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47825"/>
            <a:ext cx="8650974" cy="32799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297472"/>
            <a:ext cx="4515203" cy="2351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961" y="4275009"/>
            <a:ext cx="4153609" cy="2347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2073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252" y="548679"/>
            <a:ext cx="8205548" cy="1210485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FF3300"/>
                </a:solidFill>
              </a:rPr>
              <a:t>2.Синквейн</a:t>
            </a:r>
            <a:r>
              <a:rPr lang="ru-RU" sz="2900" dirty="0">
                <a:solidFill>
                  <a:prstClr val="black"/>
                </a:solidFill>
              </a:rPr>
              <a:t>- </a:t>
            </a:r>
            <a:r>
              <a:rPr lang="ru-RU" sz="2800" dirty="0">
                <a:solidFill>
                  <a:srgbClr val="0000CC"/>
                </a:solidFill>
              </a:rPr>
              <a:t>новый метод развития речи детей.</a:t>
            </a:r>
            <a:br>
              <a:rPr lang="ru-RU" sz="2800" dirty="0">
                <a:solidFill>
                  <a:srgbClr val="0000CC"/>
                </a:solidFill>
              </a:rPr>
            </a:br>
            <a:r>
              <a:rPr lang="ru-RU" sz="2800" dirty="0">
                <a:solidFill>
                  <a:srgbClr val="0000CC"/>
                </a:solidFill>
              </a:rPr>
              <a:t>В </a:t>
            </a:r>
            <a:r>
              <a:rPr lang="ru-RU" sz="2800" dirty="0" smtClean="0">
                <a:solidFill>
                  <a:srgbClr val="0000CC"/>
                </a:solidFill>
              </a:rPr>
              <a:t> </a:t>
            </a:r>
            <a:r>
              <a:rPr lang="ru-RU" sz="2800" dirty="0">
                <a:solidFill>
                  <a:srgbClr val="0000CC"/>
                </a:solidFill>
              </a:rPr>
              <a:t>работе </a:t>
            </a:r>
            <a:r>
              <a:rPr lang="ru-RU" sz="2800" dirty="0" smtClean="0">
                <a:solidFill>
                  <a:srgbClr val="0000CC"/>
                </a:solidFill>
              </a:rPr>
              <a:t>используется </a:t>
            </a:r>
            <a:r>
              <a:rPr lang="ru-RU" sz="2800" dirty="0">
                <a:solidFill>
                  <a:srgbClr val="0000CC"/>
                </a:solidFill>
              </a:rPr>
              <a:t>для описания образов сказочных персонажей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52" y="2060848"/>
            <a:ext cx="4669941" cy="44687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644" y="1916832"/>
            <a:ext cx="957155" cy="9510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437112"/>
            <a:ext cx="2584928" cy="1871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04" y="1948158"/>
            <a:ext cx="658425" cy="4755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968" y="1759165"/>
            <a:ext cx="3243353" cy="8535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3267" y="2695707"/>
            <a:ext cx="518205" cy="4633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8101" y="3429017"/>
            <a:ext cx="579170" cy="53039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732077" y="2574268"/>
            <a:ext cx="29617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3200" dirty="0">
                <a:solidFill>
                  <a:srgbClr val="7030A0"/>
                </a:solidFill>
                <a:latin typeface="Times New Roman"/>
              </a:rPr>
              <a:t>-Какой? Какая?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00758" y="3305973"/>
            <a:ext cx="2393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3200" dirty="0">
                <a:solidFill>
                  <a:srgbClr val="7030A0"/>
                </a:solidFill>
                <a:latin typeface="Times New Roman"/>
              </a:rPr>
              <a:t>-Что делает?</a:t>
            </a:r>
          </a:p>
        </p:txBody>
      </p:sp>
    </p:spTree>
    <p:extLst>
      <p:ext uri="{BB962C8B-B14F-4D97-AF65-F5344CB8AC3E}">
        <p14:creationId xmlns="" xmlns:p14="http://schemas.microsoft.com/office/powerpoint/2010/main" val="2673687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                                         «</a:t>
            </a:r>
            <a:r>
              <a:rPr lang="ru-RU" sz="2000" dirty="0">
                <a:solidFill>
                  <a:srgbClr val="C00000"/>
                </a:solidFill>
              </a:rPr>
              <a:t>Театрализация – это волшебный мир, в котором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                          Ребенок </a:t>
            </a:r>
            <a:r>
              <a:rPr lang="ru-RU" sz="2000" dirty="0">
                <a:solidFill>
                  <a:srgbClr val="C00000"/>
                </a:solidFill>
              </a:rPr>
              <a:t>радуется, играя, а играя, познает окружающее...»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                                                                                                 О.П</a:t>
            </a:r>
            <a:r>
              <a:rPr lang="ru-RU" sz="2000" dirty="0">
                <a:solidFill>
                  <a:srgbClr val="C00000"/>
                </a:solidFill>
              </a:rPr>
              <a:t>. Радынова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Цель: </a:t>
            </a:r>
            <a:r>
              <a:rPr lang="ru-RU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развития </a:t>
            </a:r>
            <a:r>
              <a:rPr lang="ru-RU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через творческую </a:t>
            </a:r>
            <a:r>
              <a:rPr lang="ru-RU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в театрализованной деятельности.</a:t>
            </a:r>
            <a:endParaRPr lang="ru-RU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Поставленные задачи</a:t>
            </a:r>
            <a:r>
              <a:rPr lang="ru-RU" sz="1600" dirty="0" smtClean="0">
                <a:solidFill>
                  <a:srgbClr val="0000CC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00CC"/>
                </a:solidFill>
              </a:rPr>
              <a:t>1.Создание </a:t>
            </a:r>
            <a:r>
              <a:rPr lang="ru-RU" sz="1600" dirty="0">
                <a:solidFill>
                  <a:srgbClr val="0000CC"/>
                </a:solidFill>
              </a:rPr>
              <a:t>условий для развития творческих способностей через театральную </a:t>
            </a:r>
            <a:r>
              <a:rPr lang="ru-RU" sz="1600" dirty="0" smtClean="0">
                <a:solidFill>
                  <a:srgbClr val="0000CC"/>
                </a:solidFill>
              </a:rPr>
              <a:t>деятельность.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00CC"/>
                </a:solidFill>
              </a:rPr>
              <a:t>2.Развитие всех компонентов, функций и форм речевой деятельности.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00CC"/>
                </a:solidFill>
              </a:rPr>
              <a:t>   </a:t>
            </a:r>
            <a:r>
              <a:rPr lang="ru-RU" sz="1600" dirty="0">
                <a:solidFill>
                  <a:srgbClr val="0000CC"/>
                </a:solidFill>
              </a:rPr>
              <a:t>3. Познакомить детей с различными видами театров (кукольный, драматический,        музыкальный, детский, театр зверей и др.)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CC"/>
                </a:solidFill>
              </a:rPr>
              <a:t>  4. Совершенствовать артистические навыки детей, работать над речью, интонациями, обучать элементам образных выразительных средств (интонации, мимике, пантомимике)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CC"/>
                </a:solidFill>
              </a:rPr>
              <a:t>  5. Формировать у детей интерес к театрализованной игре, чувство сотрудничества и взаимопомощи, желание участвовать в общем действии.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CC"/>
                </a:solidFill>
              </a:rPr>
              <a:t>  6. Поддерживать стремление детей самостоятельно искать выразительные средства для создания образа персонажа, используя движение, позу, мимику, жест, речевую интонацию.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CC"/>
                </a:solidFill>
              </a:rPr>
              <a:t>  7. Создавать благоприятные условия для привлечения родителей к сотрудничеству , к совместной деятельности детей и родителей средствами театрализовано-игровой деятельности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CC"/>
                </a:solidFill>
              </a:rPr>
              <a:t> 8. Приобщать детей к русской народной культуре.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70C0"/>
                </a:solidFill>
              </a:rPr>
              <a:t> </a:t>
            </a:r>
          </a:p>
          <a:p>
            <a:pPr marL="0" lvl="0" indent="0">
              <a:buNone/>
            </a:pPr>
            <a:endParaRPr lang="ru-RU" sz="1600" dirty="0"/>
          </a:p>
          <a:p>
            <a:endParaRPr lang="ru-RU" sz="1600" dirty="0"/>
          </a:p>
        </p:txBody>
      </p:sp>
      <p:pic>
        <p:nvPicPr>
          <p:cNvPr id="4" name="Объект 9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132" y="5373216"/>
            <a:ext cx="1123950" cy="1028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823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8569639" cy="642747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23075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99"/>
    </mc:Choice>
    <mc:Fallback>
      <p:transition spd="slow" advTm="89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2" y="548680"/>
            <a:ext cx="7776219" cy="93610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>
                  <a:solidFill>
                    <a:srgbClr val="00B0F0"/>
                  </a:solidFill>
                </a:ln>
                <a:solidFill>
                  <a:srgbClr val="FF0066"/>
                </a:solidFill>
                <a:latin typeface="Georgia" pitchFamily="18" charset="0"/>
              </a:rPr>
              <a:t>Влияние театрализованной игры на развитие речи ребенка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72816"/>
            <a:ext cx="8425061" cy="4608512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Театрализованная игра:</a:t>
            </a:r>
          </a:p>
          <a:p>
            <a:pPr>
              <a:lnSpc>
                <a:spcPct val="90000"/>
              </a:lnSpc>
            </a:pPr>
            <a:r>
              <a:rPr lang="ru-RU" sz="2800" b="1" i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Стимулирует </a:t>
            </a:r>
            <a:r>
              <a:rPr lang="ru-RU" sz="2800" b="1" i="1" dirty="0">
                <a:solidFill>
                  <a:srgbClr val="0000CC"/>
                </a:solidFill>
                <a:latin typeface="Arial Narrow" panose="020B0606020202030204" pitchFamily="34" charset="0"/>
              </a:rPr>
              <a:t>активную речь за счет расширения словарного запаса;</a:t>
            </a:r>
          </a:p>
          <a:p>
            <a:pPr>
              <a:lnSpc>
                <a:spcPct val="90000"/>
              </a:lnSpc>
            </a:pPr>
            <a:r>
              <a:rPr lang="ru-RU" sz="2800" b="1" i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Ребенок </a:t>
            </a:r>
            <a:r>
              <a:rPr lang="ru-RU" sz="2800" b="1" i="1" dirty="0">
                <a:solidFill>
                  <a:srgbClr val="0000CC"/>
                </a:solidFill>
                <a:latin typeface="Arial Narrow" panose="020B0606020202030204" pitchFamily="34" charset="0"/>
              </a:rPr>
              <a:t>усваивает богатство родного языка, его выразительные средства(динамику, темп, интонацию и др.);</a:t>
            </a:r>
          </a:p>
          <a:p>
            <a:pPr>
              <a:lnSpc>
                <a:spcPct val="90000"/>
              </a:lnSpc>
            </a:pPr>
            <a:r>
              <a:rPr lang="ru-RU" sz="2800" b="1" i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Совершенствует </a:t>
            </a:r>
            <a:r>
              <a:rPr lang="ru-RU" sz="2800" b="1" i="1" dirty="0">
                <a:solidFill>
                  <a:srgbClr val="0000CC"/>
                </a:solidFill>
                <a:latin typeface="Arial Narrow" panose="020B0606020202030204" pitchFamily="34" charset="0"/>
              </a:rPr>
              <a:t>артикуляционный аппарат;</a:t>
            </a:r>
          </a:p>
          <a:p>
            <a:pPr>
              <a:lnSpc>
                <a:spcPct val="90000"/>
              </a:lnSpc>
            </a:pPr>
            <a:r>
              <a:rPr lang="ru-RU" sz="2800" b="1" i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Формируется </a:t>
            </a:r>
            <a:r>
              <a:rPr lang="ru-RU" sz="2800" b="1" i="1" dirty="0">
                <a:solidFill>
                  <a:srgbClr val="0000CC"/>
                </a:solidFill>
                <a:latin typeface="Arial Narrow" panose="020B0606020202030204" pitchFamily="34" charset="0"/>
              </a:rPr>
              <a:t>диалогическая</a:t>
            </a:r>
            <a:r>
              <a:rPr lang="ru-RU" sz="2800" b="1" i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,                       </a:t>
            </a:r>
            <a:r>
              <a:rPr lang="ru-RU" sz="2800" b="1" i="1" dirty="0">
                <a:solidFill>
                  <a:srgbClr val="0000CC"/>
                </a:solidFill>
                <a:latin typeface="Arial Narrow" panose="020B0606020202030204" pitchFamily="34" charset="0"/>
              </a:rPr>
              <a:t>эмоционально насыщенная, </a:t>
            </a:r>
            <a:r>
              <a:rPr lang="ru-RU" sz="2800" b="1" i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                               выразительная </a:t>
            </a:r>
            <a:r>
              <a:rPr lang="ru-RU" sz="2800" b="1" i="1" dirty="0">
                <a:solidFill>
                  <a:srgbClr val="0000CC"/>
                </a:solidFill>
                <a:latin typeface="Arial Narrow" panose="020B0606020202030204" pitchFamily="34" charset="0"/>
              </a:rPr>
              <a:t>речь.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4725144"/>
            <a:ext cx="1872208" cy="16561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720467139"/>
      </p:ext>
    </p:extLst>
  </p:cSld>
  <p:clrMapOvr>
    <a:masterClrMapping/>
  </p:clrMapOvr>
  <p:transition advTm="9498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532" y="1124744"/>
            <a:ext cx="8423948" cy="4754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700" b="1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Развитие </a:t>
            </a:r>
            <a:r>
              <a:rPr lang="ru-RU" sz="27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творческой активности </a:t>
            </a:r>
            <a:r>
              <a:rPr lang="ru-RU" sz="2700" b="1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дошкольников</a:t>
            </a:r>
            <a:br>
              <a:rPr lang="ru-RU" sz="2700" b="1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ru-RU" sz="2700" b="1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по программе Н.Ф. Сорокиной, Л.Г. Миланович</a:t>
            </a:r>
            <a:br>
              <a:rPr lang="ru-RU" sz="2700" b="1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ru-RU" sz="2700" b="1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«Театр – творчество - дети»</a:t>
            </a:r>
            <a:r>
              <a:rPr lang="ru-RU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sz="2700" dirty="0"/>
          </a:p>
        </p:txBody>
      </p:sp>
      <p:pic>
        <p:nvPicPr>
          <p:cNvPr id="93" name="Объект 9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601" y="2204816"/>
            <a:ext cx="1123950" cy="1028700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5115282" y="2075657"/>
            <a:ext cx="1410985" cy="1026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Знакомство с основами актерского мастерства </a:t>
            </a:r>
            <a:endParaRPr lang="ru-RU" sz="14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212599" y="4066128"/>
            <a:ext cx="1749191" cy="1022586"/>
          </a:xfrm>
          <a:prstGeom prst="roundRect">
            <a:avLst/>
          </a:prstGeom>
          <a:solidFill>
            <a:srgbClr val="0000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Самостоятельная театрализованная</a:t>
            </a:r>
          </a:p>
          <a:p>
            <a:pPr algn="ctr"/>
            <a:r>
              <a:rPr lang="ru-RU" sz="1400" dirty="0" smtClean="0"/>
              <a:t>деятельность</a:t>
            </a:r>
            <a:endParaRPr lang="ru-RU" sz="1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779914" y="5085184"/>
            <a:ext cx="1335368" cy="88903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Праздники, развлечения</a:t>
            </a:r>
            <a:endParaRPr lang="ru-RU" sz="14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419872" y="3246843"/>
            <a:ext cx="2088231" cy="73633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РЕБЕНОК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359259" y="4040505"/>
            <a:ext cx="1247489" cy="997759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Знаком. с основами кукольного театра </a:t>
            </a:r>
            <a:endParaRPr lang="ru-RU" sz="14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45218" y="2011339"/>
            <a:ext cx="1480479" cy="105499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Знакомство с основами драматизации</a:t>
            </a:r>
            <a:endParaRPr lang="ru-RU" sz="1400" dirty="0"/>
          </a:p>
        </p:txBody>
      </p:sp>
      <p:sp>
        <p:nvSpPr>
          <p:cNvPr id="34" name="Блок-схема: знак завершения 33"/>
          <p:cNvSpPr/>
          <p:nvPr/>
        </p:nvSpPr>
        <p:spPr>
          <a:xfrm>
            <a:off x="6927818" y="1463743"/>
            <a:ext cx="1604621" cy="512140"/>
          </a:xfrm>
          <a:prstGeom prst="flowChartTerminator">
            <a:avLst/>
          </a:prstGeom>
          <a:solidFill>
            <a:srgbClr val="FF99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Игровые движения</a:t>
            </a:r>
            <a:endParaRPr lang="ru-RU" sz="1400" dirty="0"/>
          </a:p>
        </p:txBody>
      </p:sp>
      <p:sp>
        <p:nvSpPr>
          <p:cNvPr id="35" name="Блок-схема: знак завершения 34"/>
          <p:cNvSpPr/>
          <p:nvPr/>
        </p:nvSpPr>
        <p:spPr>
          <a:xfrm>
            <a:off x="6992709" y="2664495"/>
            <a:ext cx="1539728" cy="520895"/>
          </a:xfrm>
          <a:prstGeom prst="flowChartTerminator">
            <a:avLst/>
          </a:prstGeom>
          <a:solidFill>
            <a:srgbClr val="FF99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Мимика</a:t>
            </a:r>
            <a:endParaRPr lang="ru-RU" sz="1400" dirty="0"/>
          </a:p>
        </p:txBody>
      </p:sp>
      <p:sp>
        <p:nvSpPr>
          <p:cNvPr id="36" name="Блок-схема: знак завершения 35"/>
          <p:cNvSpPr/>
          <p:nvPr/>
        </p:nvSpPr>
        <p:spPr>
          <a:xfrm>
            <a:off x="6526268" y="3287310"/>
            <a:ext cx="2006170" cy="625985"/>
          </a:xfrm>
          <a:prstGeom prst="flowChartTerminator">
            <a:avLst/>
          </a:prstGeom>
          <a:solidFill>
            <a:srgbClr val="FF99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Выразительность движений</a:t>
            </a:r>
            <a:endParaRPr lang="ru-RU" sz="1400" dirty="0"/>
          </a:p>
        </p:txBody>
      </p:sp>
      <p:sp>
        <p:nvSpPr>
          <p:cNvPr id="37" name="Блок-схема: знак завершения 36"/>
          <p:cNvSpPr/>
          <p:nvPr/>
        </p:nvSpPr>
        <p:spPr>
          <a:xfrm>
            <a:off x="6980122" y="4182813"/>
            <a:ext cx="1604618" cy="563329"/>
          </a:xfrm>
          <a:prstGeom prst="flowChartTerminator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Постановка спектаклей</a:t>
            </a:r>
            <a:endParaRPr lang="ru-RU" sz="1400" dirty="0"/>
          </a:p>
        </p:txBody>
      </p:sp>
      <p:sp>
        <p:nvSpPr>
          <p:cNvPr id="38" name="Блок-схема: знак завершения 37"/>
          <p:cNvSpPr/>
          <p:nvPr/>
        </p:nvSpPr>
        <p:spPr>
          <a:xfrm>
            <a:off x="6961791" y="4882598"/>
            <a:ext cx="1570646" cy="587058"/>
          </a:xfrm>
          <a:prstGeom prst="flowChartTerminator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Игры- драматизации</a:t>
            </a:r>
            <a:endParaRPr lang="ru-RU" sz="1400" dirty="0"/>
          </a:p>
        </p:txBody>
      </p:sp>
      <p:sp>
        <p:nvSpPr>
          <p:cNvPr id="39" name="Блок-схема: знак завершения 38"/>
          <p:cNvSpPr/>
          <p:nvPr/>
        </p:nvSpPr>
        <p:spPr>
          <a:xfrm>
            <a:off x="6972337" y="5620447"/>
            <a:ext cx="1560100" cy="656507"/>
          </a:xfrm>
          <a:prstGeom prst="flowChartTerminator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Рассказывание сказок</a:t>
            </a:r>
            <a:endParaRPr lang="ru-RU" sz="1400" dirty="0"/>
          </a:p>
        </p:txBody>
      </p:sp>
      <p:sp>
        <p:nvSpPr>
          <p:cNvPr id="40" name="Блок-схема: знак завершения 39"/>
          <p:cNvSpPr/>
          <p:nvPr/>
        </p:nvSpPr>
        <p:spPr>
          <a:xfrm>
            <a:off x="536658" y="1463744"/>
            <a:ext cx="1515062" cy="602506"/>
          </a:xfrm>
          <a:prstGeom prst="flowChartTerminator">
            <a:avLst/>
          </a:prstGeom>
          <a:solidFill>
            <a:srgbClr val="33CC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Импровизация</a:t>
            </a:r>
            <a:endParaRPr lang="ru-RU" sz="1400" dirty="0"/>
          </a:p>
        </p:txBody>
      </p:sp>
      <p:sp>
        <p:nvSpPr>
          <p:cNvPr id="41" name="Блок-схема: знак завершения 40"/>
          <p:cNvSpPr/>
          <p:nvPr/>
        </p:nvSpPr>
        <p:spPr>
          <a:xfrm>
            <a:off x="536658" y="2236618"/>
            <a:ext cx="1515062" cy="688325"/>
          </a:xfrm>
          <a:prstGeom prst="flowChartTerminator">
            <a:avLst/>
          </a:prstGeom>
          <a:solidFill>
            <a:srgbClr val="33CC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Роль костюмов, декораций</a:t>
            </a:r>
            <a:endParaRPr lang="ru-RU" sz="1400" dirty="0"/>
          </a:p>
        </p:txBody>
      </p:sp>
      <p:sp>
        <p:nvSpPr>
          <p:cNvPr id="42" name="Блок-схема: знак завершения 41"/>
          <p:cNvSpPr/>
          <p:nvPr/>
        </p:nvSpPr>
        <p:spPr>
          <a:xfrm>
            <a:off x="536658" y="3106730"/>
            <a:ext cx="1515062" cy="649049"/>
          </a:xfrm>
          <a:prstGeom prst="flowChartTerminator">
            <a:avLst/>
          </a:prstGeom>
          <a:solidFill>
            <a:srgbClr val="33CC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Поиск выразительных средств</a:t>
            </a:r>
            <a:endParaRPr lang="ru-RU" sz="1400" dirty="0"/>
          </a:p>
        </p:txBody>
      </p:sp>
      <p:sp>
        <p:nvSpPr>
          <p:cNvPr id="43" name="Блок-схема: знак завершения 42"/>
          <p:cNvSpPr/>
          <p:nvPr/>
        </p:nvSpPr>
        <p:spPr>
          <a:xfrm>
            <a:off x="618883" y="4155926"/>
            <a:ext cx="1432837" cy="570570"/>
          </a:xfrm>
          <a:prstGeom prst="flowChartTerminator">
            <a:avLst/>
          </a:prstGeom>
          <a:solidFill>
            <a:srgbClr val="FF00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Игровые движения</a:t>
            </a:r>
            <a:endParaRPr lang="ru-RU" sz="1400" dirty="0"/>
          </a:p>
        </p:txBody>
      </p:sp>
      <p:sp>
        <p:nvSpPr>
          <p:cNvPr id="44" name="Блок-схема: знак завершения 43"/>
          <p:cNvSpPr/>
          <p:nvPr/>
        </p:nvSpPr>
        <p:spPr>
          <a:xfrm>
            <a:off x="584034" y="4908203"/>
            <a:ext cx="1467686" cy="596261"/>
          </a:xfrm>
          <a:prstGeom prst="flowChartTerminator">
            <a:avLst/>
          </a:prstGeom>
          <a:solidFill>
            <a:srgbClr val="FF00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Работа над моторикой руки</a:t>
            </a:r>
            <a:endParaRPr lang="ru-RU" sz="1400" dirty="0"/>
          </a:p>
        </p:txBody>
      </p:sp>
      <p:sp>
        <p:nvSpPr>
          <p:cNvPr id="45" name="Блок-схема: знак завершения 44"/>
          <p:cNvSpPr/>
          <p:nvPr/>
        </p:nvSpPr>
        <p:spPr>
          <a:xfrm>
            <a:off x="584034" y="5620447"/>
            <a:ext cx="1467685" cy="642172"/>
          </a:xfrm>
          <a:prstGeom prst="flowChartTerminator">
            <a:avLst/>
          </a:prstGeom>
          <a:solidFill>
            <a:srgbClr val="FF00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Интонация, характер куклы</a:t>
            </a:r>
            <a:endParaRPr lang="ru-RU" sz="1400" dirty="0"/>
          </a:p>
        </p:txBody>
      </p:sp>
      <p:sp>
        <p:nvSpPr>
          <p:cNvPr id="22" name="Блок-схема: знак завершения 21"/>
          <p:cNvSpPr/>
          <p:nvPr/>
        </p:nvSpPr>
        <p:spPr>
          <a:xfrm>
            <a:off x="6993867" y="2066250"/>
            <a:ext cx="1538571" cy="512140"/>
          </a:xfrm>
          <a:prstGeom prst="flowChartTerminator">
            <a:avLst/>
          </a:prstGeom>
          <a:solidFill>
            <a:srgbClr val="FF99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Выразительное чтение</a:t>
            </a:r>
            <a:endParaRPr lang="ru-RU" sz="1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4922922" y="3094760"/>
            <a:ext cx="289678" cy="152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6539390" y="2338856"/>
            <a:ext cx="389045" cy="1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6477678" y="1868663"/>
            <a:ext cx="380039" cy="206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6539390" y="2798314"/>
            <a:ext cx="422401" cy="77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6400497" y="3042791"/>
            <a:ext cx="571840" cy="384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6539390" y="4746142"/>
            <a:ext cx="388428" cy="233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6477678" y="5111165"/>
            <a:ext cx="484113" cy="509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4892542" y="3918768"/>
            <a:ext cx="320058" cy="177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6526267" y="4281964"/>
            <a:ext cx="331450" cy="61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 flipV="1">
            <a:off x="3646239" y="3076699"/>
            <a:ext cx="162034" cy="210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30" idx="2"/>
          </p:cNvCxnSpPr>
          <p:nvPr/>
        </p:nvCxnSpPr>
        <p:spPr>
          <a:xfrm flipH="1">
            <a:off x="4391980" y="3983178"/>
            <a:ext cx="72008" cy="996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 flipV="1">
            <a:off x="2131178" y="1939202"/>
            <a:ext cx="228081" cy="136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3625550" y="3935480"/>
            <a:ext cx="163360" cy="153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31" idx="1"/>
          </p:cNvCxnSpPr>
          <p:nvPr/>
        </p:nvCxnSpPr>
        <p:spPr>
          <a:xfrm flipH="1" flipV="1">
            <a:off x="2104025" y="4532607"/>
            <a:ext cx="255234" cy="6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>
            <a:off x="2085694" y="4882598"/>
            <a:ext cx="273565" cy="228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H="1">
            <a:off x="2013781" y="4987701"/>
            <a:ext cx="454483" cy="745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>
            <a:off x="2117153" y="2510053"/>
            <a:ext cx="282125" cy="48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H="1">
            <a:off x="2051720" y="2924943"/>
            <a:ext cx="307539" cy="310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0753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Реализация цели по развитию речи детей осуществляется через следующие виды совместной деятельности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284984"/>
            <a:ext cx="2017951" cy="29994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556792"/>
            <a:ext cx="7425572" cy="43163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2422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Взаимосвязь театрализации с НОД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819" y="1232921"/>
            <a:ext cx="2670279" cy="16216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49" y="1316033"/>
            <a:ext cx="2883658" cy="17070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984" y="2839134"/>
            <a:ext cx="2956816" cy="1670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4731038"/>
            <a:ext cx="2773920" cy="15911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9621" y="4731038"/>
            <a:ext cx="2901948" cy="16094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4248" y="2981134"/>
            <a:ext cx="1170533" cy="16826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5429" y="3133960"/>
            <a:ext cx="999831" cy="15668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7830" y="4883451"/>
            <a:ext cx="1859441" cy="12863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8504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0000CC"/>
                </a:solidFill>
              </a:rPr>
              <a:t>Основные направления работы с детьми</a:t>
            </a:r>
            <a:br>
              <a:rPr lang="ru-RU" sz="3600" b="1" i="1" dirty="0">
                <a:solidFill>
                  <a:srgbClr val="0000CC"/>
                </a:solidFill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790" y="1431388"/>
            <a:ext cx="5584420" cy="877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331523"/>
            <a:ext cx="5511262" cy="859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3111034"/>
            <a:ext cx="5511262" cy="8108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3970645"/>
            <a:ext cx="5438103" cy="8047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2075" y="4824160"/>
            <a:ext cx="5224725" cy="8230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987" y="3446344"/>
            <a:ext cx="1816765" cy="26580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3210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816510198"/>
              </p:ext>
            </p:extLst>
          </p:nvPr>
        </p:nvGraphicFramePr>
        <p:xfrm>
          <a:off x="179512" y="188640"/>
          <a:ext cx="8426871" cy="6109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5157192"/>
            <a:ext cx="1719625" cy="15007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412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  работе используются разные виды театра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0" name="Объект 39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508" y="4466920"/>
            <a:ext cx="1405441" cy="1702591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949032" y="1334444"/>
            <a:ext cx="1590952" cy="360040"/>
          </a:xfrm>
          <a:prstGeom prst="round2Same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Стендовый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22995" y="1863968"/>
            <a:ext cx="371034" cy="1800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На </a:t>
            </a:r>
            <a:r>
              <a:rPr lang="ru-RU" dirty="0" err="1" smtClean="0"/>
              <a:t>фланелеграфе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530241" y="1863083"/>
            <a:ext cx="358283" cy="180020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Теневой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43940" y="1863083"/>
            <a:ext cx="371034" cy="180020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Театр картинок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605032" y="1976267"/>
            <a:ext cx="372776" cy="1800200"/>
          </a:xfrm>
          <a:prstGeom prst="rect">
            <a:avLst/>
          </a:prstGeom>
          <a:solidFill>
            <a:srgbClr val="33CC33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Театр игрушек</a:t>
            </a: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3826072" y="1346422"/>
            <a:ext cx="1721153" cy="360040"/>
          </a:xfrm>
          <a:prstGeom prst="round2SameRect">
            <a:avLst/>
          </a:prstGeom>
          <a:solidFill>
            <a:srgbClr val="33CC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Настольный </a:t>
            </a:r>
            <a:endParaRPr lang="ru-RU" sz="1400" dirty="0"/>
          </a:p>
        </p:txBody>
      </p:sp>
      <p:sp>
        <p:nvSpPr>
          <p:cNvPr id="22" name="Прямоугольник с двумя скругленными соседними углами 21"/>
          <p:cNvSpPr/>
          <p:nvPr/>
        </p:nvSpPr>
        <p:spPr>
          <a:xfrm>
            <a:off x="6732864" y="1303297"/>
            <a:ext cx="1642351" cy="360040"/>
          </a:xfrm>
          <a:prstGeom prst="round2Same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Театр на руке</a:t>
            </a:r>
            <a:endParaRPr lang="ru-RU" sz="1400" dirty="0"/>
          </a:p>
        </p:txBody>
      </p:sp>
      <p:sp>
        <p:nvSpPr>
          <p:cNvPr id="23" name="Прямоугольник с двумя скругленными соседними углами 22"/>
          <p:cNvSpPr/>
          <p:nvPr/>
        </p:nvSpPr>
        <p:spPr>
          <a:xfrm>
            <a:off x="2003862" y="4000481"/>
            <a:ext cx="1274440" cy="360040"/>
          </a:xfrm>
          <a:prstGeom prst="round2SameRect">
            <a:avLst/>
          </a:prstGeom>
          <a:solidFill>
            <a:srgbClr val="FF33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Живой</a:t>
            </a:r>
            <a:endParaRPr lang="ru-RU" dirty="0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5729571" y="3946128"/>
            <a:ext cx="1274440" cy="360040"/>
          </a:xfrm>
          <a:prstGeom prst="round2Same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Верховой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150720" y="4596931"/>
            <a:ext cx="390808" cy="18002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Платковый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863412" y="4580265"/>
            <a:ext cx="414890" cy="18002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Театр масок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547225" y="4580265"/>
            <a:ext cx="361329" cy="1800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Театр на ложках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135830" y="4580265"/>
            <a:ext cx="374977" cy="1800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Веерный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732864" y="4535228"/>
            <a:ext cx="403623" cy="1800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Штоковый 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887294" y="1916867"/>
            <a:ext cx="369197" cy="1800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Топотушки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358339" y="1916868"/>
            <a:ext cx="339717" cy="1800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Театр Би-Ба-</a:t>
            </a:r>
            <a:r>
              <a:rPr lang="ru-RU" dirty="0" err="1" smtClean="0"/>
              <a:t>Бо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830516" y="1904632"/>
            <a:ext cx="338585" cy="1800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Пальчиковый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259192" y="1955133"/>
            <a:ext cx="350379" cy="1800200"/>
          </a:xfrm>
          <a:prstGeom prst="rect">
            <a:avLst/>
          </a:prstGeom>
          <a:solidFill>
            <a:srgbClr val="33CC33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На картинке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742975" y="1947783"/>
            <a:ext cx="338773" cy="1961192"/>
          </a:xfrm>
          <a:prstGeom prst="rect">
            <a:avLst/>
          </a:prstGeom>
          <a:solidFill>
            <a:srgbClr val="33CC33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Театр на баночках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155252" y="1935921"/>
            <a:ext cx="351511" cy="1961192"/>
          </a:xfrm>
          <a:prstGeom prst="rect">
            <a:avLst/>
          </a:prstGeom>
          <a:solidFill>
            <a:srgbClr val="33CC33"/>
          </a:solidFill>
          <a:ln>
            <a:solidFill>
              <a:srgbClr val="66FF3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Конусный</a:t>
            </a:r>
            <a:endParaRPr lang="ru-RU"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91" y="4335096"/>
            <a:ext cx="1502559" cy="196624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6230" y="4404029"/>
            <a:ext cx="1487079" cy="19180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04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4|1.4|1.6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6|1.1|1.2|0.8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1|0.9|1.1|2.7|1.4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2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shablon_theatr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C6D9F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Другая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80000"/>
      </a:hlink>
      <a:folHlink>
        <a:srgbClr val="E36C09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Другая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80000"/>
      </a:hlink>
      <a:folHlink>
        <a:srgbClr val="E36C09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театр МОЯ</Template>
  <TotalTime>2806</TotalTime>
  <Words>781</Words>
  <Application>Microsoft Office PowerPoint</Application>
  <PresentationFormat>Экран (4:3)</PresentationFormat>
  <Paragraphs>111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shablon_theatre</vt:lpstr>
      <vt:lpstr>Тема Office</vt:lpstr>
      <vt:lpstr>1_Тема Office</vt:lpstr>
      <vt:lpstr>2_Тема Office</vt:lpstr>
      <vt:lpstr>3_Тема Office</vt:lpstr>
      <vt:lpstr>Слайд 1</vt:lpstr>
      <vt:lpstr>                                         «Театрализация – это волшебный мир, в котором                            Ребенок радуется, играя, а играя, познает окружающее...»                                                                                                   О.П. Радынова</vt:lpstr>
      <vt:lpstr>Влияние театрализованной игры на развитие речи ребенка</vt:lpstr>
      <vt:lpstr> Развитие творческой активности дошкольников по программе Н.Ф. Сорокиной, Л.Г. Миланович «Театр – творчество - дети»    </vt:lpstr>
      <vt:lpstr>Реализация цели по развитию речи детей осуществляется через следующие виды совместной деятельности</vt:lpstr>
      <vt:lpstr>Взаимосвязь театрализации с НОД</vt:lpstr>
      <vt:lpstr>Основные направления работы с детьми </vt:lpstr>
      <vt:lpstr>Слайд 8</vt:lpstr>
      <vt:lpstr>В  работе используются разные виды театра</vt:lpstr>
      <vt:lpstr>Реквизиты и декорации</vt:lpstr>
      <vt:lpstr> Театр - топотушки</vt:lpstr>
      <vt:lpstr>Театр картинок и фланелеграф, теневой театр</vt:lpstr>
      <vt:lpstr>Конусный, настольный, баночный театры</vt:lpstr>
      <vt:lpstr>Театр игрушек и  кукол Би- ба - бо, платковый театр</vt:lpstr>
      <vt:lpstr>  Веерный, пальчиковый, штоковый театры    </vt:lpstr>
      <vt:lpstr>Ложечный, тактильный  театры и театр фантазий</vt:lpstr>
      <vt:lpstr> Игра-драматизации Самый «разговорный» вид театрализованной деятельности </vt:lpstr>
      <vt:lpstr>Современные методы наглядного моделирования 1.Мнемотехника- «искусство запоминания»</vt:lpstr>
      <vt:lpstr>2.Синквейн- новый метод развития речи детей. В  работе используется для описания образов сказочных персонажей</vt:lpstr>
      <vt:lpstr>Слайд 20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в ДОУ и развитие речи ребенка</dc:title>
  <dc:creator>1</dc:creator>
  <cp:lastModifiedBy>Home</cp:lastModifiedBy>
  <cp:revision>201</cp:revision>
  <dcterms:created xsi:type="dcterms:W3CDTF">2012-09-13T07:56:08Z</dcterms:created>
  <dcterms:modified xsi:type="dcterms:W3CDTF">2018-01-21T17:00:07Z</dcterms:modified>
</cp:coreProperties>
</file>